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65"/>
  </p:notesMasterIdLst>
  <p:sldIdLst>
    <p:sldId id="256" r:id="rId2"/>
    <p:sldId id="435" r:id="rId3"/>
    <p:sldId id="289" r:id="rId4"/>
    <p:sldId id="290" r:id="rId5"/>
    <p:sldId id="422" r:id="rId6"/>
    <p:sldId id="428" r:id="rId7"/>
    <p:sldId id="429" r:id="rId8"/>
    <p:sldId id="431" r:id="rId9"/>
    <p:sldId id="430" r:id="rId10"/>
    <p:sldId id="432" r:id="rId11"/>
    <p:sldId id="433" r:id="rId12"/>
    <p:sldId id="434" r:id="rId13"/>
    <p:sldId id="436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37" r:id="rId35"/>
    <p:sldId id="461" r:id="rId36"/>
    <p:sldId id="462" r:id="rId37"/>
    <p:sldId id="466" r:id="rId38"/>
    <p:sldId id="465" r:id="rId39"/>
    <p:sldId id="464" r:id="rId40"/>
    <p:sldId id="463" r:id="rId41"/>
    <p:sldId id="467" r:id="rId42"/>
    <p:sldId id="468" r:id="rId43"/>
    <p:sldId id="469" r:id="rId44"/>
    <p:sldId id="470" r:id="rId45"/>
    <p:sldId id="482" r:id="rId46"/>
    <p:sldId id="483" r:id="rId47"/>
    <p:sldId id="484" r:id="rId48"/>
    <p:sldId id="485" r:id="rId49"/>
    <p:sldId id="486" r:id="rId50"/>
    <p:sldId id="487" r:id="rId51"/>
    <p:sldId id="438" r:id="rId52"/>
    <p:sldId id="471" r:id="rId53"/>
    <p:sldId id="472" r:id="rId54"/>
    <p:sldId id="473" r:id="rId55"/>
    <p:sldId id="439" r:id="rId56"/>
    <p:sldId id="474" r:id="rId57"/>
    <p:sldId id="475" r:id="rId58"/>
    <p:sldId id="476" r:id="rId59"/>
    <p:sldId id="477" r:id="rId60"/>
    <p:sldId id="478" r:id="rId61"/>
    <p:sldId id="479" r:id="rId62"/>
    <p:sldId id="480" r:id="rId63"/>
    <p:sldId id="481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3300"/>
    <a:srgbClr val="FFCC66"/>
    <a:srgbClr val="EAEAEA"/>
    <a:srgbClr val="A5002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111" autoAdjust="0"/>
    <p:restoredTop sz="94675" autoAdjust="0"/>
  </p:normalViewPr>
  <p:slideViewPr>
    <p:cSldViewPr snapToGrid="0">
      <p:cViewPr varScale="1">
        <p:scale>
          <a:sx n="83" d="100"/>
          <a:sy n="83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95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F30DC-246C-43D4-9061-48E729547992}" type="slidenum">
              <a:rPr lang="en-US"/>
              <a:pPr/>
              <a:t>22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A263A-8D9C-45C3-BF0E-E2B3B96D20F1}" type="slidenum">
              <a:rPr lang="en-US"/>
              <a:pPr/>
              <a:t>23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2D05A-6278-4B73-B5FF-3FD0CB276FB1}" type="slidenum">
              <a:rPr lang="en-US"/>
              <a:pPr/>
              <a:t>24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3CF3A-BB7D-4976-9E2D-8D5BF59A9473}" type="slidenum">
              <a:rPr lang="en-US"/>
              <a:pPr/>
              <a:t>25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F784F-97FC-4E68-BA45-FA86E08218A6}" type="slidenum">
              <a:rPr lang="en-US"/>
              <a:pPr/>
              <a:t>26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15B4B-C4EB-4BB0-B49A-38E993311A0E}" type="slidenum">
              <a:rPr lang="en-US"/>
              <a:pPr/>
              <a:t>27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F26EF-49F3-4D8F-AFFA-A73FC3A971A4}" type="slidenum">
              <a:rPr lang="en-US"/>
              <a:pPr/>
              <a:t>28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91628-0A70-4EE6-80DA-F1BB77B83F88}" type="slidenum">
              <a:rPr lang="en-US"/>
              <a:pPr/>
              <a:t>29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FBBAF-233D-4BF5-A749-354F1D374C99}" type="slidenum">
              <a:rPr lang="en-US"/>
              <a:pPr/>
              <a:t>30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EE9C9-861F-4C4F-8C3B-7A5781C2413C}" type="slidenum">
              <a:rPr lang="en-US"/>
              <a:pPr/>
              <a:t>14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663E0-6E7C-4AEE-BE82-D100117FDC71}" type="slidenum">
              <a:rPr lang="en-US"/>
              <a:pPr/>
              <a:t>15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C1097-9B69-4CB2-B49F-91051DC25DA8}" type="slidenum">
              <a:rPr lang="en-US"/>
              <a:pPr/>
              <a:t>16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27E3D-2965-4CFC-8E81-7400CA61D257}" type="slidenum">
              <a:rPr lang="en-US"/>
              <a:pPr/>
              <a:t>17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0C495-A4A8-476D-A048-A9EA0968A0E4}" type="slidenum">
              <a:rPr lang="en-US"/>
              <a:pPr/>
              <a:t>18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61A7D-367C-4D46-BD04-4CA3AE7D69AE}" type="slidenum">
              <a:rPr lang="en-US"/>
              <a:pPr/>
              <a:t>19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B5390-3737-435B-A31C-D4F9126038CE}" type="slidenum">
              <a:rPr lang="en-US"/>
              <a:pPr/>
              <a:t>20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72466-AAC6-4635-84B0-28CE69E85C56}" type="slidenum">
              <a:rPr lang="en-US"/>
              <a:pPr/>
              <a:t>21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9087-5018-41BD-BE31-82F6FAF0C214}" type="datetime1">
              <a:rPr lang="en-US" smtClean="0"/>
              <a:t>8/27/2013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33636-9917-460E-9CE9-F080376AA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457950"/>
            <a:ext cx="2895600" cy="26670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1933575"/>
            <a:ext cx="8607425" cy="4192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AE93448-F6BA-4136-B55C-5EEFF580145A}" type="datetime1">
              <a:rPr lang="en-US" smtClean="0"/>
              <a:t>8/27/2013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71A1C3F-89AB-411A-A18A-0A2D118E12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 txBox="1">
            <a:spLocks/>
          </p:cNvSpPr>
          <p:nvPr userDrawn="1"/>
        </p:nvSpPr>
        <p:spPr>
          <a:xfrm>
            <a:off x="3124200" y="6477000"/>
            <a:ext cx="28956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Copyright © Carl M. Burnett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1276350"/>
            <a:ext cx="2187575" cy="484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1285875"/>
            <a:ext cx="6410325" cy="4840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921BF4-917A-4F7D-86C7-D057DA9CF0C2}" type="datetime1">
              <a:rPr lang="en-US" smtClean="0"/>
              <a:t>8/27/2013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A410A12-F99A-4631-87E6-0E5BE70814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3124200" y="6457950"/>
            <a:ext cx="2895600" cy="26670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047750"/>
            <a:ext cx="8340725" cy="771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895475"/>
            <a:ext cx="4298950" cy="4230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905000"/>
            <a:ext cx="4298950" cy="20193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4067175"/>
            <a:ext cx="4298950" cy="20589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B7FA-1938-4A07-A49B-9B7ECEA102E0}" type="datetime1">
              <a:rPr lang="en-US" smtClean="0"/>
              <a:t>8/27/2013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457950"/>
            <a:ext cx="2895600" cy="26670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0"/>
            <a:ext cx="76231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990600"/>
            <a:ext cx="7620000" cy="5608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buFont typeface="Wingdings" pitchFamily="2" charset="2"/>
              <a:buChar char="§"/>
              <a:defRPr/>
            </a:lvl1pPr>
            <a:lvl2pPr>
              <a:buClr>
                <a:srgbClr val="00206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buFont typeface="Wingdings" pitchFamily="2" charset="2"/>
              <a:buChar char="§"/>
              <a:defRPr/>
            </a:lvl3pPr>
            <a:lvl4pPr>
              <a:buClr>
                <a:srgbClr val="002060"/>
              </a:buClr>
              <a:buFont typeface="Wingdings" pitchFamily="2" charset="2"/>
              <a:buChar char="§"/>
              <a:defRPr/>
            </a:lvl4pPr>
            <a:lvl5pPr>
              <a:buClr>
                <a:srgbClr val="00206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3124200" y="6457950"/>
            <a:ext cx="2895600" cy="26670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8872BF-447E-4619-868B-E169F8335112}" type="datetime1">
              <a:rPr lang="en-US" smtClean="0"/>
              <a:t>8/27/2013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49DD45F-E177-4AF6-86B1-B96B00CA04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3124200" y="6457950"/>
            <a:ext cx="2895600" cy="26670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924050"/>
            <a:ext cx="4298950" cy="420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914525"/>
            <a:ext cx="4298950" cy="421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68DB-F0BE-4A3D-B28A-BF7C00B51BAC}" type="datetime1">
              <a:rPr lang="en-US" smtClean="0"/>
              <a:t>8/27/2013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FA3DF2-4BC2-40AE-85DA-2BE629CC17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457950"/>
            <a:ext cx="2895600" cy="26670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4263"/>
            <a:ext cx="8229600" cy="8302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4040188" cy="7413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951"/>
            <a:ext cx="4040188" cy="3478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0" y="1906588"/>
            <a:ext cx="4041775" cy="7413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100A30-C742-4E6F-A9D5-C2047962B108}" type="datetime1">
              <a:rPr lang="en-US" smtClean="0"/>
              <a:t>8/27/2013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64E271-3393-45EF-877F-FFC06C4D67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3124200" y="6457950"/>
            <a:ext cx="2895600" cy="26670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AAA1-97F1-4A04-9FA6-CC410171D84D}" type="datetime1">
              <a:rPr lang="en-US" smtClean="0"/>
              <a:t>8/27/2013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27299-7934-46F6-B99A-F9E924C387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457950"/>
            <a:ext cx="2895600" cy="26670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68B0-50F0-4648-8734-5E7B4D16E1DE}" type="datetime1">
              <a:rPr lang="en-US" smtClean="0"/>
              <a:t>8/27/2013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EC4552-FCE3-4759-9876-AA52C26159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457950"/>
            <a:ext cx="28956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Copyright © Carl M. Burnett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6" y="1219199"/>
            <a:ext cx="3028949" cy="6858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6825"/>
            <a:ext cx="5111750" cy="4859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BD3-3C48-4084-9743-03617460F17D}" type="datetime1">
              <a:rPr lang="en-US" smtClean="0"/>
              <a:t>8/27/2013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C17918-3BC8-4F8E-BE1F-554D02C99B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 txBox="1">
            <a:spLocks/>
          </p:cNvSpPr>
          <p:nvPr userDrawn="1"/>
        </p:nvSpPr>
        <p:spPr>
          <a:xfrm>
            <a:off x="3267075" y="6486525"/>
            <a:ext cx="28956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Copyright © Carl M. Burnett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374AA3-9D63-4121-8B32-3F4B489A9C77}" type="datetime1">
              <a:rPr lang="en-US" smtClean="0"/>
              <a:t>8/27/2013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6555B21-0658-4006-B819-488C74EC5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3124200" y="6486525"/>
            <a:ext cx="28956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Copyright © Carl M. Burnett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372225"/>
            <a:ext cx="9144000" cy="48577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1044575"/>
            <a:ext cx="8762999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36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933575"/>
            <a:ext cx="8750300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381000" y="6489700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effectLst/>
              </a:defRPr>
            </a:lvl1pPr>
          </a:lstStyle>
          <a:p>
            <a:fld id="{CA76F35E-DC9F-4736-975C-CFFCD05FDE97}" type="datetime1">
              <a:rPr lang="en-US" smtClean="0"/>
              <a:t>8/27/2013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753225" y="6467474"/>
            <a:ext cx="2133600" cy="266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391275"/>
            <a:ext cx="9144000" cy="95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Carl M. Burnett</a:t>
            </a:r>
            <a:endParaRPr lang="en-US" dirty="0" smtClean="0"/>
          </a:p>
        </p:txBody>
      </p:sp>
      <p:pic>
        <p:nvPicPr>
          <p:cNvPr id="17" name="Picture 16" descr="Image5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1" y="0"/>
            <a:ext cx="4572001" cy="838200"/>
          </a:xfrm>
          <a:prstGeom prst="rect">
            <a:avLst/>
          </a:prstGeom>
        </p:spPr>
      </p:pic>
      <p:pic>
        <p:nvPicPr>
          <p:cNvPr id="19" name="Picture 18" descr="ITI_Logo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72000" y="0"/>
            <a:ext cx="4572000" cy="8382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0" y="819150"/>
            <a:ext cx="9144000" cy="95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3600" b="1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Font typeface="Wingdings" pitchFamily="2" charset="2"/>
        <a:buChar char="§"/>
        <a:defRPr sz="1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Font typeface="Wingdings" pitchFamily="2" charset="2"/>
        <a:buChar char="§"/>
        <a:defRPr sz="1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file:///C:\MCC\2013%20Sessions\MCC%20Fall%202013\Programming%20Fundamentals\Drawing11\Drawing\~Static%20Structure-1\Use%20Case" TargetMode="External"/><Relationship Id="rId7" Type="http://schemas.openxmlformats.org/officeDocument/2006/relationships/oleObject" Target="file:///C:\MCC\2013%20Sessions\MCC%20Fall%202013\Programming%20Fundamentals\Drawing11\Drawing\~Static%20Structure-1\System%20Boundary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file:///C:\MCC\2013%20Sessions\MCC%20Fall%202013\Programming%20Fundamentals\Drawing11\Drawing\~Static%20Structure-1\Actor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29.emf"/><Relationship Id="rId9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l.csi.cuny.edu/faqs/software-enginering/tools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dePlex" TargetMode="External"/><Relationship Id="rId7" Type="http://schemas.openxmlformats.org/officeDocument/2006/relationships/hyperlink" Target="http://en.wikipedia.org/wiki/Launchpad_(website)" TargetMode="External"/><Relationship Id="rId2" Type="http://schemas.openxmlformats.org/officeDocument/2006/relationships/hyperlink" Target="http://aws.amazon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SourceForge" TargetMode="External"/><Relationship Id="rId5" Type="http://schemas.openxmlformats.org/officeDocument/2006/relationships/hyperlink" Target="https://github.com/" TargetMode="External"/><Relationship Id="rId4" Type="http://schemas.openxmlformats.org/officeDocument/2006/relationships/hyperlink" Target="http://en.wikipedia.org/wiki/Bitbucket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943" y="3145971"/>
            <a:ext cx="7990114" cy="936172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1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www.profburnett.com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044574"/>
            <a:ext cx="8762999" cy="1382939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CMP 839: </a:t>
            </a:r>
            <a:r>
              <a:rPr lang="en-US" sz="4400" dirty="0" smtClean="0"/>
              <a:t>Programming Fundamentals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&amp;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Visual Basic</a:t>
            </a:r>
          </a:p>
          <a:p>
            <a:pPr lvl="1"/>
            <a:r>
              <a:rPr lang="en-US" dirty="0" smtClean="0"/>
              <a:t>Visual C++</a:t>
            </a:r>
          </a:p>
          <a:p>
            <a:pPr lvl="1"/>
            <a:r>
              <a:rPr lang="en-US" dirty="0" smtClean="0"/>
              <a:t>Visual C#</a:t>
            </a:r>
          </a:p>
          <a:p>
            <a:pPr lvl="1"/>
            <a:r>
              <a:rPr lang="en-US" dirty="0" smtClean="0"/>
              <a:t>Visual J++</a:t>
            </a:r>
          </a:p>
          <a:p>
            <a:pPr lvl="1"/>
            <a:r>
              <a:rPr lang="en-US" dirty="0" smtClean="0"/>
              <a:t>Turbo C++</a:t>
            </a:r>
          </a:p>
          <a:p>
            <a:pPr lvl="1"/>
            <a:r>
              <a:rPr lang="en-US" dirty="0" smtClean="0"/>
              <a:t>Turbo C#</a:t>
            </a:r>
          </a:p>
          <a:p>
            <a:pPr lvl="1"/>
            <a:r>
              <a:rPr lang="en-US" dirty="0" err="1"/>
              <a:t>RealBasic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Mac OS X</a:t>
            </a:r>
          </a:p>
          <a:p>
            <a:pPr lvl="1"/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C++</a:t>
            </a:r>
          </a:p>
          <a:p>
            <a:pPr lvl="1"/>
            <a:r>
              <a:rPr lang="en-US" dirty="0" smtClean="0"/>
              <a:t>Objective C</a:t>
            </a:r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err="1"/>
              <a:t>RealBasic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&amp;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Linix</a:t>
            </a:r>
            <a:endParaRPr lang="en-US" dirty="0" smtClean="0"/>
          </a:p>
          <a:p>
            <a:pPr lvl="1"/>
            <a:r>
              <a:rPr lang="en-US" dirty="0"/>
              <a:t>C</a:t>
            </a:r>
          </a:p>
          <a:p>
            <a:pPr lvl="1"/>
            <a:r>
              <a:rPr lang="en-US" dirty="0"/>
              <a:t>C++</a:t>
            </a:r>
          </a:p>
          <a:p>
            <a:pPr lvl="1"/>
            <a:r>
              <a:rPr lang="en-US" dirty="0"/>
              <a:t>Objective 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FORTRAN</a:t>
            </a:r>
            <a:endParaRPr lang="en-US" dirty="0"/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Ada</a:t>
            </a:r>
          </a:p>
          <a:p>
            <a:pPr lvl="1"/>
            <a:r>
              <a:rPr lang="en-US" dirty="0" err="1" smtClean="0"/>
              <a:t>RealBasic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Java</a:t>
            </a:r>
          </a:p>
          <a:p>
            <a:pPr lvl="1"/>
            <a:r>
              <a:rPr lang="en-US" dirty="0" err="1" smtClean="0"/>
              <a:t>NetBeans</a:t>
            </a:r>
            <a:endParaRPr lang="en-US" dirty="0" smtClean="0"/>
          </a:p>
          <a:p>
            <a:pPr lvl="1"/>
            <a:r>
              <a:rPr lang="en-US" dirty="0" err="1" smtClean="0"/>
              <a:t>BlueJ</a:t>
            </a:r>
            <a:endParaRPr lang="en-US" dirty="0" smtClean="0"/>
          </a:p>
          <a:p>
            <a:pPr lvl="1"/>
            <a:r>
              <a:rPr lang="en-US" dirty="0" smtClean="0"/>
              <a:t>Eclipse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5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is about Solving a Problem</a:t>
            </a:r>
          </a:p>
          <a:p>
            <a:r>
              <a:rPr lang="en-US" dirty="0" smtClean="0"/>
              <a:t>Programming Principles</a:t>
            </a:r>
          </a:p>
          <a:p>
            <a:r>
              <a:rPr lang="en-US" dirty="0"/>
              <a:t>Programming </a:t>
            </a:r>
            <a:r>
              <a:rPr lang="en-US" dirty="0" smtClean="0"/>
              <a:t>Languages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pitchFamily="34" charset="-128"/>
              </a:rPr>
              <a:t>Chapter </a:t>
            </a:r>
            <a:r>
              <a:rPr lang="en-US" sz="3200" dirty="0" smtClean="0">
                <a:ea typeface="ＭＳ Ｐゴシック" pitchFamily="34" charset="-128"/>
              </a:rPr>
              <a:t>2 - </a:t>
            </a:r>
            <a:r>
              <a:rPr lang="en-US" sz="3200" dirty="0" smtClean="0"/>
              <a:t>Methods </a:t>
            </a:r>
            <a:r>
              <a:rPr lang="en-US" sz="3200" dirty="0"/>
              <a:t>for Writing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Spaghetti Programming</a:t>
            </a:r>
          </a:p>
          <a:p>
            <a:r>
              <a:rPr lang="en-US" dirty="0" smtClean="0"/>
              <a:t>Structured Programming</a:t>
            </a:r>
          </a:p>
          <a:p>
            <a:r>
              <a:rPr lang="en-US" dirty="0" smtClean="0"/>
              <a:t>Object-Oriented Programming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9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Unstructured Spaghetti Code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Spaghetti</a:t>
            </a:r>
            <a:r>
              <a:rPr lang="en-US"/>
              <a:t> </a:t>
            </a:r>
            <a:r>
              <a:rPr lang="en-US" b="1"/>
              <a:t>code</a:t>
            </a:r>
            <a:r>
              <a:rPr lang="en-US"/>
              <a:t> – logically snarled program statements</a:t>
            </a:r>
          </a:p>
          <a:p>
            <a:pPr>
              <a:lnSpc>
                <a:spcPct val="90000"/>
              </a:lnSpc>
            </a:pPr>
            <a:r>
              <a:rPr lang="en-US"/>
              <a:t>Can be the result of poor program design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Example: college admissions criteria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EBE5C7-3231-4C38-B821-80AA74FAD3C3}" type="slidenum">
              <a:rPr lang="en-US"/>
              <a:pPr/>
              <a:t>14</a:t>
            </a:fld>
            <a:endParaRPr lang="en-US"/>
          </a:p>
        </p:txBody>
      </p:sp>
      <p:pic>
        <p:nvPicPr>
          <p:cNvPr id="297989" name="Picture 5" descr="Tbl02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29050"/>
            <a:ext cx="655320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Unstructured Spaghetti Code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D2C202-64A4-435E-8CBF-018298C7291F}" type="slidenum">
              <a:rPr lang="en-US"/>
              <a:pPr/>
              <a:t>15</a:t>
            </a:fld>
            <a:endParaRPr lang="en-US"/>
          </a:p>
        </p:txBody>
      </p:sp>
      <p:pic>
        <p:nvPicPr>
          <p:cNvPr id="301062" name="Picture 6" descr="Fig02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88" y="1908810"/>
            <a:ext cx="4726624" cy="42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Programming</a:t>
            </a:r>
            <a:br>
              <a:rPr lang="en-US" dirty="0"/>
            </a:br>
            <a:r>
              <a:rPr lang="en-US" dirty="0"/>
              <a:t>Three </a:t>
            </a:r>
            <a:r>
              <a:rPr lang="en-US" sz="3600" b="1" dirty="0"/>
              <a:t>Basic Program Structures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2343149"/>
            <a:ext cx="8750300" cy="3783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Structure: a basic unit of programming logic 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Any program can be constructed from only three basic types of structures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Sequence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Selection (Branches)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Loop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378D30-5AE7-4C7E-AB0D-E318587F2463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Three Basic Program Structures</a:t>
            </a:r>
          </a:p>
        </p:txBody>
      </p:sp>
      <p:sp>
        <p:nvSpPr>
          <p:cNvPr id="304136" name="Rectangle 8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Sequence structure</a:t>
            </a:r>
            <a:r>
              <a:rPr lang="en-US"/>
              <a:t> </a:t>
            </a:r>
          </a:p>
          <a:p>
            <a:pPr lvl="1"/>
            <a:r>
              <a:rPr lang="en-US"/>
              <a:t>A set of instructions, performed sequentially with no branching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339A36-A500-4C06-9BF7-1D062384EF2F}" type="slidenum">
              <a:rPr lang="en-US"/>
              <a:pPr/>
              <a:t>17</a:t>
            </a:fld>
            <a:endParaRPr lang="en-US"/>
          </a:p>
        </p:txBody>
      </p:sp>
      <p:pic>
        <p:nvPicPr>
          <p:cNvPr id="304135" name="Picture 7" descr="Fig02-03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6858000" cy="2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Three Basic Program Structures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/>
              <a:t>Selection structure</a:t>
            </a:r>
            <a:r>
              <a:rPr lang="en-US" sz="2800"/>
              <a:t> </a:t>
            </a:r>
          </a:p>
          <a:p>
            <a:pPr lvl="1"/>
            <a:r>
              <a:rPr lang="en-US" sz="2400"/>
              <a:t>Asks a question, then takes one of two possible courses of action based on the answer</a:t>
            </a:r>
          </a:p>
          <a:p>
            <a:pPr lvl="1"/>
            <a:r>
              <a:rPr lang="en-US" sz="2400"/>
              <a:t>Also called a </a:t>
            </a:r>
            <a:r>
              <a:rPr lang="en-US" sz="2400" b="1"/>
              <a:t>decision structure</a:t>
            </a:r>
            <a:r>
              <a:rPr lang="en-US" sz="2400"/>
              <a:t> or an </a:t>
            </a:r>
            <a:r>
              <a:rPr lang="en-US" sz="2400" b="1"/>
              <a:t>if-then-else</a:t>
            </a:r>
          </a:p>
          <a:p>
            <a:endParaRPr lang="en-US" sz="2800" b="1"/>
          </a:p>
          <a:p>
            <a:pPr lvl="1">
              <a:buFont typeface="Wingdings" pitchFamily="2" charset="2"/>
              <a:buNone/>
            </a:pPr>
            <a:r>
              <a:rPr lang="en-US" sz="240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951E94-CBCB-4D7E-AFA3-4D64E71A47D3}" type="slidenum">
              <a:rPr lang="en-US"/>
              <a:pPr/>
              <a:t>18</a:t>
            </a:fld>
            <a:endParaRPr lang="en-US"/>
          </a:p>
        </p:txBody>
      </p:sp>
      <p:pic>
        <p:nvPicPr>
          <p:cNvPr id="305157" name="Picture 5" descr="Fig02-0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48100"/>
            <a:ext cx="762000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Three Basic Program Structures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Dual-alternative if</a:t>
            </a:r>
            <a:r>
              <a:rPr lang="en-US"/>
              <a:t>: contains two alternatives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850F17-4B1C-4AB2-AA3B-F2A0254EB869}" type="slidenum">
              <a:rPr lang="en-US"/>
              <a:pPr/>
              <a:t>19</a:t>
            </a:fld>
            <a:endParaRPr lang="en-US"/>
          </a:p>
        </p:txBody>
      </p:sp>
      <p:pic>
        <p:nvPicPr>
          <p:cNvPr id="450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919412"/>
            <a:ext cx="6781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4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ea typeface="ＭＳ Ｐゴシック" pitchFamily="34" charset="-128"/>
              </a:rPr>
              <a:t>Part I - </a:t>
            </a:r>
            <a:r>
              <a:rPr lang="en-US" sz="2400" dirty="0"/>
              <a:t>Getting Started 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Part I - Chapter 1. Getting Started Programming a Computer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Part I - Chapter 2. </a:t>
            </a:r>
            <a:r>
              <a:rPr lang="en-US" sz="1600" dirty="0"/>
              <a:t>Different Methods for Writing Programs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Part I - Chapter 3. Types of Programming Languages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Part I - Chapter 4. Programming Tools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Part I - Chapter 5. Managing Large Projects with Software Engineering</a:t>
            </a:r>
            <a:br>
              <a:rPr lang="en-US" sz="1600" dirty="0">
                <a:ea typeface="ＭＳ Ｐゴシック" pitchFamily="34" charset="-128"/>
              </a:rPr>
            </a:br>
            <a:endParaRPr lang="en-US" sz="1600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sz="2400" dirty="0">
                <a:ea typeface="ＭＳ Ｐゴシック" pitchFamily="34" charset="-128"/>
              </a:rPr>
              <a:t>Part II -  Programming Basics 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Part II - Chapter 1. How Programs 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14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Three Basic Program Structures</a:t>
            </a:r>
          </a:p>
        </p:txBody>
      </p:sp>
      <p:sp>
        <p:nvSpPr>
          <p:cNvPr id="310279" name="Rectangle 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495300" indent="-495300"/>
            <a:r>
              <a:rPr lang="en-US" b="1"/>
              <a:t>Single-alternative if</a:t>
            </a:r>
            <a:r>
              <a:rPr lang="en-US"/>
              <a:t>: contains one alternative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F88AD3-BC48-4CC6-911B-080D4C8C6C13}" type="slidenum">
              <a:rPr lang="en-US"/>
              <a:pPr/>
              <a:t>20</a:t>
            </a:fld>
            <a:endParaRPr lang="en-US"/>
          </a:p>
        </p:txBody>
      </p:sp>
      <p:pic>
        <p:nvPicPr>
          <p:cNvPr id="310278" name="Picture 6" descr="Fig02-05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1780"/>
            <a:ext cx="8229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Three Basic Program Structures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95300" indent="-495300"/>
            <a:r>
              <a:rPr lang="en-US" b="1" dirty="0"/>
              <a:t>Single-alternative if</a:t>
            </a:r>
            <a:endParaRPr lang="en-US" dirty="0"/>
          </a:p>
          <a:p>
            <a:pPr marL="495300" indent="-495300"/>
            <a:endParaRPr lang="en-US" b="1" dirty="0"/>
          </a:p>
          <a:p>
            <a:pPr marL="495300" indent="-495300"/>
            <a:endParaRPr lang="en-US" b="1" dirty="0"/>
          </a:p>
          <a:p>
            <a:pPr marL="495300" indent="-495300"/>
            <a:endParaRPr lang="en-US" b="1" dirty="0"/>
          </a:p>
          <a:p>
            <a:pPr marL="495300" indent="-495300"/>
            <a:r>
              <a:rPr lang="en-US" dirty="0"/>
              <a:t>Else clause is not required</a:t>
            </a:r>
          </a:p>
          <a:p>
            <a:pPr marL="495300" indent="-495300"/>
            <a:r>
              <a:rPr lang="en-US" b="1" dirty="0"/>
              <a:t>Null case</a:t>
            </a:r>
            <a:r>
              <a:rPr lang="en-US" dirty="0"/>
              <a:t>: situation where nothing is done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99B-9570-498E-B5DD-06E81322AC4F}" type="slidenum">
              <a:rPr lang="en-US"/>
              <a:pPr/>
              <a:t>21</a:t>
            </a:fld>
            <a:endParaRPr lang="en-US"/>
          </a:p>
        </p:txBody>
      </p:sp>
      <p:pic>
        <p:nvPicPr>
          <p:cNvPr id="307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73337"/>
            <a:ext cx="70104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7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Three Basic Program Structures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/>
              <a:t>Loop structure</a:t>
            </a:r>
          </a:p>
          <a:p>
            <a:pPr lvl="1"/>
            <a:r>
              <a:rPr lang="en-US" sz="2400"/>
              <a:t>Repeats a set of actions based on the answer to a question</a:t>
            </a:r>
          </a:p>
          <a:p>
            <a:pPr lvl="1"/>
            <a:r>
              <a:rPr lang="en-US" sz="2400"/>
              <a:t>Also called </a:t>
            </a:r>
            <a:r>
              <a:rPr lang="en-US" sz="2400" b="1"/>
              <a:t>repetition</a:t>
            </a:r>
            <a:r>
              <a:rPr lang="en-US" sz="2400"/>
              <a:t> or </a:t>
            </a:r>
            <a:r>
              <a:rPr lang="en-US" sz="2400" b="1"/>
              <a:t>iteration</a:t>
            </a:r>
          </a:p>
          <a:p>
            <a:pPr lvl="1"/>
            <a:r>
              <a:rPr lang="en-US" sz="2400"/>
              <a:t>Question is asked first in the most common form of loop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17F4BB6-F727-47C5-B5B8-56D9EC6F1E30}" type="slidenum">
              <a:rPr lang="en-US"/>
              <a:pPr/>
              <a:t>22</a:t>
            </a:fld>
            <a:endParaRPr lang="en-US"/>
          </a:p>
        </p:txBody>
      </p:sp>
      <p:pic>
        <p:nvPicPr>
          <p:cNvPr id="312326" name="Picture 6" descr="Fig02-06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30090"/>
            <a:ext cx="7772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Three Basic Program Structures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Loop structure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7C1B2F-C7FB-4F7D-B54E-3CD4DEDB497B}" type="slidenum">
              <a:rPr lang="en-US"/>
              <a:pPr/>
              <a:t>23</a:t>
            </a:fld>
            <a:endParaRPr lang="en-US"/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084513"/>
            <a:ext cx="69342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15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27513"/>
            <a:ext cx="52578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1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Three Basic Program Structures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/>
              <a:t>All logic problems can be solved using only these three structures</a:t>
            </a:r>
          </a:p>
          <a:p>
            <a:r>
              <a:rPr lang="en-US" sz="2400" b="1"/>
              <a:t>Structures can be combined in an infinite number of ways</a:t>
            </a:r>
          </a:p>
          <a:p>
            <a:r>
              <a:rPr lang="en-US" sz="2400" b="1"/>
              <a:t>Stacking: attaching structures end-to-end</a:t>
            </a:r>
          </a:p>
          <a:p>
            <a:r>
              <a:rPr lang="en-US" sz="2400" b="1"/>
              <a:t>End-structure statements</a:t>
            </a:r>
          </a:p>
          <a:p>
            <a:pPr lvl="1"/>
            <a:r>
              <a:rPr lang="en-US" sz="2000" b="1"/>
              <a:t>Indicate the end of a structure</a:t>
            </a:r>
          </a:p>
          <a:p>
            <a:pPr lvl="1"/>
            <a:r>
              <a:rPr lang="en-US" sz="2000" b="1">
                <a:latin typeface="Courier New" pitchFamily="49" charset="0"/>
              </a:rPr>
              <a:t>endif</a:t>
            </a:r>
            <a:r>
              <a:rPr lang="en-US" sz="2000" b="1"/>
              <a:t>:  ends an if-then-else structure</a:t>
            </a:r>
          </a:p>
          <a:p>
            <a:pPr lvl="1"/>
            <a:r>
              <a:rPr lang="en-US" sz="2000" b="1">
                <a:latin typeface="Courier New" pitchFamily="49" charset="0"/>
              </a:rPr>
              <a:t>endwhile</a:t>
            </a:r>
            <a:r>
              <a:rPr lang="en-US" sz="2000" b="1"/>
              <a:t>: ends a loop structure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DC8435-B33F-45D6-BF97-8D0CF93F510B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Three Basic Program Structures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4E7BD7-3A36-4BC3-A6BA-7A0A2AD1A565}" type="slidenum">
              <a:rPr lang="en-US"/>
              <a:pPr/>
              <a:t>25</a:t>
            </a:fld>
            <a:endParaRPr lang="en-US"/>
          </a:p>
        </p:txBody>
      </p:sp>
      <p:pic>
        <p:nvPicPr>
          <p:cNvPr id="314375" name="Picture 7" descr="Fig02-07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" y="1981200"/>
            <a:ext cx="6507480" cy="418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Three Basic Program Structures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/>
              <a:t>Any individual task or step in a structure can be replaced by a structure</a:t>
            </a:r>
          </a:p>
          <a:p>
            <a:r>
              <a:rPr lang="en-US" sz="2800" b="1"/>
              <a:t>Nesting: placing one structure within another</a:t>
            </a:r>
          </a:p>
          <a:p>
            <a:r>
              <a:rPr lang="en-US" sz="2800" b="1"/>
              <a:t>Indent the nested structure’s statements</a:t>
            </a:r>
          </a:p>
          <a:p>
            <a:r>
              <a:rPr lang="en-US" sz="2800" b="1"/>
              <a:t>Block: group of statements that execute as a single unit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538EE3-A767-4D79-AC46-305FF27EAE64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Three Basic Program Structures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34D9E3-5ABF-4E96-8989-953ADCCD7739}" type="slidenum">
              <a:rPr lang="en-US"/>
              <a:pPr/>
              <a:t>27</a:t>
            </a:fld>
            <a:endParaRPr lang="en-US"/>
          </a:p>
        </p:txBody>
      </p:sp>
      <p:pic>
        <p:nvPicPr>
          <p:cNvPr id="319494" name="Picture 6" descr="Fig02-08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77200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Three Basic Program Structures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B1197-6A73-4C6E-A13E-798BF51E773C}" type="slidenum">
              <a:rPr lang="en-US"/>
              <a:pPr/>
              <a:t>28</a:t>
            </a:fld>
            <a:endParaRPr lang="en-US"/>
          </a:p>
        </p:txBody>
      </p:sp>
      <p:pic>
        <p:nvPicPr>
          <p:cNvPr id="321544" name="Picture 8" descr="Fig02-09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66900"/>
            <a:ext cx="76962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Three Basic Program Structures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4EE1B-3543-49FF-968C-9DFA5C9A1AB1}" type="slidenum">
              <a:rPr lang="en-US"/>
              <a:pPr/>
              <a:t>29</a:t>
            </a:fld>
            <a:endParaRPr lang="en-US"/>
          </a:p>
        </p:txBody>
      </p:sp>
      <p:pic>
        <p:nvPicPr>
          <p:cNvPr id="323591" name="Picture 7" descr="Fig02-10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65960"/>
            <a:ext cx="670560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1 </a:t>
            </a:r>
            <a:r>
              <a:rPr lang="en-US" dirty="0" smtClean="0"/>
              <a:t>- Programming </a:t>
            </a:r>
            <a:r>
              <a:rPr lang="en-US" dirty="0"/>
              <a:t>a Computer</a:t>
            </a:r>
            <a:endParaRPr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Understanding How a Computer </a:t>
            </a:r>
            <a:r>
              <a:rPr lang="en-US" dirty="0"/>
              <a:t>W</a:t>
            </a:r>
            <a:r>
              <a:rPr lang="en-US" dirty="0" smtClean="0"/>
              <a:t>orks</a:t>
            </a:r>
          </a:p>
          <a:p>
            <a:pPr eaLnBrk="1" hangingPunct="1"/>
            <a:r>
              <a:rPr lang="en-US" dirty="0" smtClean="0"/>
              <a:t>History of Programming</a:t>
            </a:r>
          </a:p>
          <a:p>
            <a:pPr eaLnBrk="1" hangingPunct="1"/>
            <a:r>
              <a:rPr lang="en-US" dirty="0" smtClean="0"/>
              <a:t>Discovering Programming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fld id="{0CC56BB0-C7B8-4708-8B8B-B98E7780FB7B}" type="slidenum">
              <a:rPr lang="en-US" smtClean="0"/>
              <a:pPr/>
              <a:t>3</a:t>
            </a:fld>
            <a:endParaRPr lang="en-US" dirty="0" smtClean="0"/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BA566C-E878-49D6-A67C-877BFF4219F4}" type="datetime1">
              <a:rPr lang="en-US" smtClean="0"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Three Basic Program Structures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Each structure has one entry and one exit point</a:t>
            </a:r>
          </a:p>
          <a:p>
            <a:pPr>
              <a:lnSpc>
                <a:spcPct val="90000"/>
              </a:lnSpc>
            </a:pPr>
            <a:r>
              <a:rPr lang="en-US" sz="2400" b="1"/>
              <a:t>Structures attach to others only at entry or exit points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93BDF47-E92F-4AD6-8FEB-535B4876648A}" type="slidenum">
              <a:rPr lang="en-US"/>
              <a:pPr/>
              <a:t>30</a:t>
            </a:fld>
            <a:endParaRPr lang="en-US"/>
          </a:p>
        </p:txBody>
      </p:sp>
      <p:pic>
        <p:nvPicPr>
          <p:cNvPr id="324615" name="Picture 7" descr="Fig02-1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926398"/>
            <a:ext cx="7848600" cy="33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</a:t>
            </a:r>
            <a:r>
              <a:rPr lang="en-US" dirty="0" smtClean="0"/>
              <a:t>Programming (OOP)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Objects Isolate Data</a:t>
            </a:r>
          </a:p>
          <a:p>
            <a:r>
              <a:rPr lang="en-US" dirty="0" smtClean="0"/>
              <a:t>Objects Simplify Modification</a:t>
            </a:r>
          </a:p>
          <a:p>
            <a:pPr lvl="1"/>
            <a:r>
              <a:rPr lang="en-US" dirty="0" smtClean="0"/>
              <a:t>Code Reusability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32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Object Oriented Concepts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Data Encapsulation</a:t>
            </a:r>
          </a:p>
          <a:p>
            <a:r>
              <a:rPr lang="en-US" b="1"/>
              <a:t>Inheritance</a:t>
            </a:r>
          </a:p>
          <a:p>
            <a:r>
              <a:rPr lang="en-US" b="1"/>
              <a:t>Polymorphism</a:t>
            </a:r>
          </a:p>
          <a:p>
            <a:r>
              <a:rPr lang="en-US" b="1"/>
              <a:t>Class</a:t>
            </a:r>
          </a:p>
          <a:p>
            <a:r>
              <a:rPr lang="en-US" b="1"/>
              <a:t>Objects</a:t>
            </a:r>
          </a:p>
          <a:p>
            <a:r>
              <a:rPr lang="en-US" b="1"/>
              <a:t>Metadata</a:t>
            </a:r>
          </a:p>
          <a:p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39078AD-FD49-4081-9CBA-D0331545B4A4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2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Object Characteristics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A particular instance of a class.</a:t>
            </a:r>
          </a:p>
          <a:p>
            <a:pPr lvl="1"/>
            <a:r>
              <a:rPr lang="en-US" b="1"/>
              <a:t>State</a:t>
            </a:r>
          </a:p>
          <a:p>
            <a:pPr lvl="1"/>
            <a:r>
              <a:rPr lang="en-US" b="1"/>
              <a:t>Properties or Attributes</a:t>
            </a:r>
          </a:p>
          <a:p>
            <a:pPr lvl="1"/>
            <a:r>
              <a:rPr lang="en-US" b="1"/>
              <a:t>Methods or Behaviors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E2BD10-721E-415B-8717-D27BBB60D9DA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3 - Types </a:t>
            </a:r>
            <a:r>
              <a:rPr lang="en-US" dirty="0"/>
              <a:t>of Programming </a:t>
            </a:r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2114549"/>
            <a:ext cx="8750300" cy="4011613"/>
          </a:xfrm>
        </p:spPr>
        <p:txBody>
          <a:bodyPr/>
          <a:lstStyle/>
          <a:p>
            <a:r>
              <a:rPr lang="en-US" sz="2400" dirty="0" smtClean="0"/>
              <a:t>Compiled</a:t>
            </a:r>
          </a:p>
          <a:p>
            <a:r>
              <a:rPr lang="en-US" sz="2400" dirty="0" smtClean="0"/>
              <a:t>Curly-bracket</a:t>
            </a:r>
          </a:p>
          <a:p>
            <a:r>
              <a:rPr lang="en-US" sz="2400" dirty="0" smtClean="0"/>
              <a:t>Data-Oriented </a:t>
            </a:r>
          </a:p>
          <a:p>
            <a:r>
              <a:rPr lang="en-US" sz="2400" dirty="0"/>
              <a:t>Embeddable </a:t>
            </a:r>
            <a:endParaRPr lang="en-US" sz="2400" dirty="0" smtClean="0"/>
          </a:p>
          <a:p>
            <a:r>
              <a:rPr lang="en-US" sz="2400" dirty="0" smtClean="0"/>
              <a:t>Fourth-Generation</a:t>
            </a:r>
          </a:p>
          <a:p>
            <a:r>
              <a:rPr lang="en-US" sz="2400" dirty="0"/>
              <a:t>Interpreted </a:t>
            </a:r>
            <a:endParaRPr lang="en-US" sz="2400" dirty="0" smtClean="0"/>
          </a:p>
          <a:p>
            <a:r>
              <a:rPr lang="en-US" sz="2400" dirty="0" smtClean="0"/>
              <a:t>Object-Oriented</a:t>
            </a:r>
          </a:p>
          <a:p>
            <a:r>
              <a:rPr lang="en-US" sz="2400" dirty="0"/>
              <a:t>Scripting </a:t>
            </a:r>
            <a:endParaRPr lang="en-US" sz="2400" dirty="0" smtClean="0"/>
          </a:p>
          <a:p>
            <a:r>
              <a:rPr lang="en-US" sz="2400" dirty="0" smtClean="0"/>
              <a:t>XML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61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Compiled </a:t>
            </a:r>
            <a:r>
              <a:rPr lang="en-US" dirty="0"/>
              <a:t>Programming </a:t>
            </a:r>
            <a:r>
              <a:rPr lang="en-US" dirty="0" smtClean="0"/>
              <a:t>Languages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</a:p>
          <a:p>
            <a:r>
              <a:rPr lang="en-US" dirty="0" smtClean="0"/>
              <a:t>C++</a:t>
            </a:r>
          </a:p>
          <a:p>
            <a:r>
              <a:rPr lang="en-US" dirty="0" smtClean="0"/>
              <a:t>C#</a:t>
            </a:r>
          </a:p>
          <a:p>
            <a:r>
              <a:rPr lang="en-US" dirty="0" smtClean="0"/>
              <a:t>COBOL</a:t>
            </a:r>
          </a:p>
          <a:p>
            <a:r>
              <a:rPr lang="en-US" dirty="0" smtClean="0"/>
              <a:t>Fortran</a:t>
            </a:r>
          </a:p>
          <a:p>
            <a:r>
              <a:rPr lang="en-US" dirty="0" smtClean="0"/>
              <a:t>Objective C</a:t>
            </a:r>
          </a:p>
          <a:p>
            <a:r>
              <a:rPr lang="en-US" dirty="0" smtClean="0"/>
              <a:t>Pascal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Smalltalk</a:t>
            </a:r>
          </a:p>
          <a:p>
            <a:r>
              <a:rPr lang="en-US" dirty="0" smtClean="0"/>
              <a:t>Visual Basic</a:t>
            </a:r>
          </a:p>
          <a:p>
            <a:r>
              <a:rPr lang="en-US" dirty="0" smtClean="0"/>
              <a:t>Visual FoxPro</a:t>
            </a:r>
          </a:p>
          <a:p>
            <a:r>
              <a:rPr lang="en-US" dirty="0" smtClean="0"/>
              <a:t>Visual Prolog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70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Curly-Bracket </a:t>
            </a:r>
            <a:r>
              <a:rPr lang="en-US" sz="3200" dirty="0"/>
              <a:t>Programming Languages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  <a:p>
            <a:r>
              <a:rPr lang="en-US" dirty="0"/>
              <a:t>C++</a:t>
            </a:r>
          </a:p>
          <a:p>
            <a:r>
              <a:rPr lang="en-US" dirty="0"/>
              <a:t>C#</a:t>
            </a:r>
          </a:p>
          <a:p>
            <a:r>
              <a:rPr lang="en-US" dirty="0"/>
              <a:t>COBOL</a:t>
            </a:r>
          </a:p>
          <a:p>
            <a:r>
              <a:rPr lang="en-US" dirty="0" err="1" smtClean="0"/>
              <a:t>ECMAScript</a:t>
            </a:r>
            <a:endParaRPr lang="en-US" dirty="0" smtClean="0"/>
          </a:p>
          <a:p>
            <a:r>
              <a:rPr lang="en-US" dirty="0" err="1" smtClean="0"/>
              <a:t>ActionScript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  <a:p>
            <a:r>
              <a:rPr lang="en-US" dirty="0"/>
              <a:t>Jscript</a:t>
            </a:r>
          </a:p>
          <a:p>
            <a:r>
              <a:rPr lang="en-US" dirty="0"/>
              <a:t>Java</a:t>
            </a:r>
          </a:p>
          <a:p>
            <a:r>
              <a:rPr lang="en-US" dirty="0"/>
              <a:t>Perl </a:t>
            </a:r>
          </a:p>
          <a:p>
            <a:r>
              <a:rPr lang="en-US" dirty="0"/>
              <a:t>PHP</a:t>
            </a:r>
          </a:p>
          <a:p>
            <a:r>
              <a:rPr lang="en-US" dirty="0"/>
              <a:t>Windows </a:t>
            </a:r>
            <a:r>
              <a:rPr lang="en-US" dirty="0" err="1"/>
              <a:t>PoweShell</a:t>
            </a:r>
            <a:r>
              <a:rPr lang="en-US" dirty="0"/>
              <a:t> (.NET)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23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Data-Oriented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dBase</a:t>
            </a:r>
          </a:p>
          <a:p>
            <a:r>
              <a:rPr lang="en-US" dirty="0" smtClean="0"/>
              <a:t>SQL</a:t>
            </a:r>
          </a:p>
          <a:p>
            <a:r>
              <a:rPr lang="en-US" dirty="0" smtClean="0"/>
              <a:t>Visual FoxPro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95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Server Side</a:t>
            </a:r>
          </a:p>
          <a:p>
            <a:pPr lvl="1"/>
            <a:r>
              <a:rPr lang="en-US" dirty="0" smtClean="0"/>
              <a:t>PHP</a:t>
            </a:r>
          </a:p>
          <a:p>
            <a:pPr lvl="1"/>
            <a:r>
              <a:rPr lang="en-US" dirty="0" smtClean="0"/>
              <a:t>VBScript</a:t>
            </a:r>
          </a:p>
          <a:p>
            <a:pPr lvl="1"/>
            <a:r>
              <a:rPr lang="en-US" dirty="0" err="1" smtClean="0"/>
              <a:t>WebDNA</a:t>
            </a:r>
            <a:endParaRPr lang="en-US" dirty="0" smtClean="0"/>
          </a:p>
          <a:p>
            <a:pPr lvl="1"/>
            <a:r>
              <a:rPr lang="en-US" dirty="0" smtClean="0"/>
              <a:t>Perl</a:t>
            </a:r>
          </a:p>
          <a:p>
            <a:pPr lvl="1"/>
            <a:r>
              <a:rPr lang="en-US" dirty="0" err="1" smtClean="0"/>
              <a:t>Scala</a:t>
            </a:r>
            <a:endParaRPr lang="en-US" dirty="0" smtClean="0"/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Ruby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Client Side</a:t>
            </a:r>
          </a:p>
          <a:p>
            <a:pPr lvl="1"/>
            <a:r>
              <a:rPr lang="en-US" dirty="0" err="1" smtClean="0"/>
              <a:t>ActionScript</a:t>
            </a:r>
            <a:endParaRPr lang="en-US" dirty="0" smtClean="0"/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JavaScript</a:t>
            </a:r>
          </a:p>
          <a:p>
            <a:pPr lvl="1"/>
            <a:r>
              <a:rPr lang="en-US" dirty="0" err="1" smtClean="0"/>
              <a:t>ECMAScript</a:t>
            </a:r>
            <a:endParaRPr lang="en-US" dirty="0" smtClean="0"/>
          </a:p>
          <a:p>
            <a:pPr lvl="1"/>
            <a:r>
              <a:rPr lang="en-US" dirty="0" err="1" smtClean="0"/>
              <a:t>JScript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55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Fourth-Generation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Informix 4GL</a:t>
            </a:r>
          </a:p>
          <a:p>
            <a:r>
              <a:rPr lang="en-US" dirty="0" smtClean="0"/>
              <a:t>Oracle Express 4GL</a:t>
            </a:r>
          </a:p>
          <a:p>
            <a:r>
              <a:rPr lang="en-US" dirty="0" smtClean="0"/>
              <a:t>Progress 4GL</a:t>
            </a:r>
          </a:p>
          <a:p>
            <a:r>
              <a:rPr lang="en-US" dirty="0" smtClean="0"/>
              <a:t>SAS</a:t>
            </a:r>
          </a:p>
          <a:p>
            <a:r>
              <a:rPr lang="en-US" dirty="0" smtClean="0"/>
              <a:t>Visual FoxPro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3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How a Computer Works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Problem Solving</a:t>
            </a:r>
          </a:p>
          <a:p>
            <a:r>
              <a:rPr lang="en-US" sz="2400" dirty="0" smtClean="0"/>
              <a:t>Identify the Problem</a:t>
            </a:r>
          </a:p>
          <a:p>
            <a:r>
              <a:rPr lang="en-US" sz="2400" dirty="0" smtClean="0"/>
              <a:t>Define the Steps to Solve the Problem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8D0C8D2-6DF2-4AD7-93ED-A80D6C58452C}" type="datetime1">
              <a:rPr lang="en-US" smtClean="0"/>
              <a:t>8/27/2013</a:t>
            </a:fld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fld id="{429C81B3-CAE1-4191-B45D-B78E7F2838A6}" type="slidenum">
              <a:rPr lang="en-US" smtClean="0"/>
              <a:pPr/>
              <a:t>4</a:t>
            </a:fld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</a:t>
            </a:r>
          </a:p>
          <a:p>
            <a:r>
              <a:rPr lang="en-US" sz="2400" dirty="0" smtClean="0"/>
              <a:t>JavaScript</a:t>
            </a:r>
          </a:p>
          <a:p>
            <a:r>
              <a:rPr lang="en-US" sz="2400" dirty="0" smtClean="0"/>
              <a:t>Pascal</a:t>
            </a:r>
          </a:p>
          <a:p>
            <a:r>
              <a:rPr lang="en-US" sz="2400" dirty="0" smtClean="0"/>
              <a:t>Perl</a:t>
            </a:r>
          </a:p>
          <a:p>
            <a:r>
              <a:rPr lang="en-US" sz="2400" dirty="0" smtClean="0"/>
              <a:t>PHO</a:t>
            </a:r>
          </a:p>
          <a:p>
            <a:r>
              <a:rPr lang="en-US" sz="2400" dirty="0" smtClean="0"/>
              <a:t>Python</a:t>
            </a:r>
          </a:p>
          <a:p>
            <a:r>
              <a:rPr lang="en-US" sz="2400" dirty="0" smtClean="0"/>
              <a:t>Ruby</a:t>
            </a:r>
          </a:p>
          <a:p>
            <a:r>
              <a:rPr lang="en-US" sz="2400" dirty="0" smtClean="0"/>
              <a:t>VBScript</a:t>
            </a:r>
          </a:p>
          <a:p>
            <a:r>
              <a:rPr lang="en-US" sz="2400" dirty="0" smtClean="0"/>
              <a:t>Windows PowerShell (.NET)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35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Object-Oriented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ActionScript</a:t>
            </a:r>
            <a:endParaRPr lang="en-US" dirty="0" smtClean="0"/>
          </a:p>
          <a:p>
            <a:r>
              <a:rPr lang="en-US" dirty="0" smtClean="0"/>
              <a:t>C++</a:t>
            </a:r>
          </a:p>
          <a:p>
            <a:r>
              <a:rPr lang="en-US" dirty="0" smtClean="0"/>
              <a:t>C#</a:t>
            </a:r>
          </a:p>
          <a:p>
            <a:r>
              <a:rPr lang="en-US" dirty="0" smtClean="0"/>
              <a:t>ColdFusion</a:t>
            </a:r>
          </a:p>
          <a:p>
            <a:r>
              <a:rPr lang="en-US" dirty="0" smtClean="0"/>
              <a:t>Delphi</a:t>
            </a:r>
          </a:p>
          <a:p>
            <a:r>
              <a:rPr lang="en-US" dirty="0" err="1" smtClean="0"/>
              <a:t>ECMAScript</a:t>
            </a:r>
            <a:endParaRPr lang="en-US" dirty="0" smtClean="0"/>
          </a:p>
          <a:p>
            <a:r>
              <a:rPr lang="en-US" dirty="0" smtClean="0"/>
              <a:t>J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Perl 5</a:t>
            </a:r>
          </a:p>
          <a:p>
            <a:r>
              <a:rPr lang="en-US" dirty="0"/>
              <a:t>PHP</a:t>
            </a:r>
          </a:p>
          <a:p>
            <a:r>
              <a:rPr lang="en-US" dirty="0"/>
              <a:t>Python</a:t>
            </a:r>
          </a:p>
          <a:p>
            <a:r>
              <a:rPr lang="en-US" dirty="0" err="1"/>
              <a:t>RealBasic</a:t>
            </a:r>
            <a:endParaRPr lang="en-US" dirty="0"/>
          </a:p>
          <a:p>
            <a:r>
              <a:rPr lang="en-US" dirty="0"/>
              <a:t>Ruby</a:t>
            </a:r>
          </a:p>
          <a:p>
            <a:r>
              <a:rPr lang="en-US" dirty="0"/>
              <a:t>Smalltalk</a:t>
            </a:r>
          </a:p>
          <a:p>
            <a:r>
              <a:rPr lang="en-US" dirty="0"/>
              <a:t>VBScript</a:t>
            </a:r>
          </a:p>
          <a:p>
            <a:r>
              <a:rPr lang="en-US" dirty="0"/>
              <a:t>Visual FoxPro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77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AppleScript</a:t>
            </a:r>
          </a:p>
          <a:p>
            <a:r>
              <a:rPr lang="en-US" dirty="0" smtClean="0"/>
              <a:t>ColdFusion</a:t>
            </a:r>
          </a:p>
          <a:p>
            <a:r>
              <a:rPr lang="en-US" dirty="0" err="1" smtClean="0"/>
              <a:t>ECMAScript</a:t>
            </a:r>
            <a:endParaRPr lang="en-US" dirty="0" smtClean="0"/>
          </a:p>
          <a:p>
            <a:r>
              <a:rPr lang="en-US" dirty="0" smtClean="0"/>
              <a:t>Perl</a:t>
            </a:r>
          </a:p>
          <a:p>
            <a:r>
              <a:rPr lang="en-US" dirty="0" smtClean="0"/>
              <a:t>PHP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  <a:p>
            <a:r>
              <a:rPr lang="en-US" dirty="0"/>
              <a:t>Ruby</a:t>
            </a:r>
          </a:p>
          <a:p>
            <a:r>
              <a:rPr lang="en-US" dirty="0"/>
              <a:t>Smalltalk</a:t>
            </a:r>
          </a:p>
          <a:p>
            <a:r>
              <a:rPr lang="en-US" dirty="0" smtClean="0"/>
              <a:t>VBScript</a:t>
            </a:r>
          </a:p>
          <a:p>
            <a:r>
              <a:rPr lang="en-US" dirty="0" smtClean="0"/>
              <a:t>Windows PowerShell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18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XAML</a:t>
            </a:r>
          </a:p>
          <a:p>
            <a:r>
              <a:rPr lang="en-US" dirty="0" err="1" smtClean="0"/>
              <a:t>Xpath</a:t>
            </a:r>
            <a:endParaRPr lang="en-US" dirty="0" smtClean="0"/>
          </a:p>
          <a:p>
            <a:r>
              <a:rPr lang="en-US" dirty="0" err="1" smtClean="0"/>
              <a:t>Xquery</a:t>
            </a:r>
            <a:endParaRPr lang="en-US" dirty="0" smtClean="0"/>
          </a:p>
          <a:p>
            <a:r>
              <a:rPr lang="en-US" dirty="0" smtClean="0"/>
              <a:t>XSLT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18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.NET Framework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8630" y="2251710"/>
            <a:ext cx="1668780" cy="48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Visual Basic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0130" y="2266950"/>
            <a:ext cx="1668780" cy="48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C++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9380" y="2251710"/>
            <a:ext cx="1668780" cy="48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C#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83730" y="2266950"/>
            <a:ext cx="1668780" cy="48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J++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3684270"/>
            <a:ext cx="3646170" cy="4800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.NET Framework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4831080"/>
            <a:ext cx="3646170" cy="4800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Executable File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0606" y="4164330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pcode</a:t>
            </a:r>
            <a:r>
              <a:rPr lang="en-US" dirty="0" smtClean="0"/>
              <a:t> similar to the </a:t>
            </a:r>
            <a:r>
              <a:rPr lang="en-US" dirty="0" err="1" smtClean="0"/>
              <a:t>bytecode</a:t>
            </a:r>
            <a:r>
              <a:rPr lang="en-US" dirty="0" smtClean="0"/>
              <a:t> </a:t>
            </a:r>
            <a:r>
              <a:rPr lang="en-US" dirty="0" err="1" smtClean="0"/>
              <a:t>intermmediate</a:t>
            </a:r>
            <a:r>
              <a:rPr lang="en-US" dirty="0" smtClean="0"/>
              <a:t> format of Java)</a:t>
            </a:r>
            <a:endParaRPr lang="en-US" dirty="0"/>
          </a:p>
        </p:txBody>
      </p:sp>
      <p:cxnSp>
        <p:nvCxnSpPr>
          <p:cNvPr id="15" name="Straight Connector 14"/>
          <p:cNvCxnSpPr>
            <a:stCxn id="7" idx="2"/>
            <a:endCxn id="11" idx="0"/>
          </p:cNvCxnSpPr>
          <p:nvPr/>
        </p:nvCxnSpPr>
        <p:spPr>
          <a:xfrm>
            <a:off x="1303020" y="2731770"/>
            <a:ext cx="3263265" cy="952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2"/>
            <a:endCxn id="11" idx="0"/>
          </p:cNvCxnSpPr>
          <p:nvPr/>
        </p:nvCxnSpPr>
        <p:spPr>
          <a:xfrm>
            <a:off x="3493770" y="2731770"/>
            <a:ext cx="1072515" cy="952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  <a:endCxn id="11" idx="0"/>
          </p:cNvCxnSpPr>
          <p:nvPr/>
        </p:nvCxnSpPr>
        <p:spPr>
          <a:xfrm flipH="1">
            <a:off x="4566285" y="2747010"/>
            <a:ext cx="1118235" cy="937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  <a:endCxn id="11" idx="0"/>
          </p:cNvCxnSpPr>
          <p:nvPr/>
        </p:nvCxnSpPr>
        <p:spPr>
          <a:xfrm flipH="1">
            <a:off x="4566285" y="2747010"/>
            <a:ext cx="3251835" cy="937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0"/>
            <a:endCxn id="13" idx="2"/>
          </p:cNvCxnSpPr>
          <p:nvPr/>
        </p:nvCxnSpPr>
        <p:spPr>
          <a:xfrm flipV="1">
            <a:off x="4566285" y="4533662"/>
            <a:ext cx="5716" cy="297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728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Tools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Flowcharting</a:t>
            </a:r>
          </a:p>
          <a:p>
            <a:r>
              <a:rPr lang="en-US" dirty="0" smtClean="0"/>
              <a:t>Unified Modeling Language (UML)</a:t>
            </a:r>
          </a:p>
          <a:p>
            <a:r>
              <a:rPr lang="en-US" dirty="0" smtClean="0"/>
              <a:t>Compilers</a:t>
            </a:r>
          </a:p>
          <a:p>
            <a:r>
              <a:rPr lang="en-US" dirty="0" smtClean="0"/>
              <a:t>Other Tools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609AAA1-97F1-4A04-9FA6-CC410171D84D}" type="datetime1">
              <a:rPr lang="en-US" smtClean="0"/>
              <a:t>8/27/2013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1F27299-7934-46F6-B99A-F9E924C3874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96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Flowcharts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637301"/>
              </p:ext>
            </p:extLst>
          </p:nvPr>
        </p:nvGraphicFramePr>
        <p:xfrm>
          <a:off x="196850" y="1933575"/>
          <a:ext cx="8467089" cy="41288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4810"/>
                <a:gridCol w="2400300"/>
                <a:gridCol w="4411979"/>
              </a:tblGrid>
              <a:tr h="5126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</a:tr>
              <a:tr h="512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Flow line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effectLst/>
                        </a:rPr>
                        <a:t>Used to indicate the flow of logic by connecting symbols.</a:t>
                      </a:r>
                      <a:endParaRPr lang="en-US" sz="1400" b="1" i="1" dirty="0"/>
                    </a:p>
                  </a:txBody>
                  <a:tcPr anchor="ctr"/>
                </a:tc>
              </a:tr>
              <a:tr h="512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Terminal (Stop /Start)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effectLst/>
                        </a:rPr>
                        <a:t>Used to represent start and end of flowchart.</a:t>
                      </a:r>
                      <a:endParaRPr lang="en-US" sz="1400" b="1" i="1" dirty="0"/>
                    </a:p>
                  </a:txBody>
                  <a:tcPr anchor="ctr"/>
                </a:tc>
              </a:tr>
              <a:tr h="5126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Process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effectLst/>
                        </a:rPr>
                        <a:t>Used for arithmetic operations and data-manipulations. </a:t>
                      </a:r>
                      <a:endParaRPr lang="en-US" sz="1400" b="1" i="1" dirty="0"/>
                    </a:p>
                  </a:txBody>
                  <a:tcPr anchor="ctr"/>
                </a:tc>
              </a:tr>
              <a:tr h="5126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Decision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effectLst/>
                        </a:rPr>
                        <a:t>Used to represent the operation in which there are two alternatives, true and false. </a:t>
                      </a:r>
                      <a:endParaRPr lang="en-US" sz="1400" b="1" i="1" dirty="0"/>
                    </a:p>
                  </a:txBody>
                  <a:tcPr anchor="ctr"/>
                </a:tc>
              </a:tr>
              <a:tr h="5126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Document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effectLst/>
                        </a:rPr>
                        <a:t>Used to represent  output</a:t>
                      </a:r>
                      <a:r>
                        <a:rPr lang="en-US" sz="1400" b="1" i="1" baseline="0" dirty="0" smtClean="0">
                          <a:effectLst/>
                        </a:rPr>
                        <a:t> to a document or device.</a:t>
                      </a:r>
                      <a:endParaRPr lang="en-US" sz="1400" b="1" i="1" dirty="0"/>
                    </a:p>
                  </a:txBody>
                  <a:tcPr anchor="ctr"/>
                </a:tc>
              </a:tr>
              <a:tr h="5126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Data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effectLst/>
                        </a:rPr>
                        <a:t>Used to represent  data used in a process.</a:t>
                      </a:r>
                      <a:endParaRPr lang="en-US" sz="1400" b="1" i="1" dirty="0"/>
                    </a:p>
                  </a:txBody>
                  <a:tcPr anchor="ctr"/>
                </a:tc>
              </a:tr>
              <a:tr h="5126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Predefined Process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effectLst/>
                        </a:rPr>
                        <a:t>Used to represent a group of statements performing one processing task.</a:t>
                      </a:r>
                      <a:endParaRPr lang="en-US" sz="1400" b="1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1966" y="2754630"/>
            <a:ext cx="8458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4" y="3040378"/>
            <a:ext cx="942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0" y="3556630"/>
            <a:ext cx="770096" cy="30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6" y="3994786"/>
            <a:ext cx="597218" cy="36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5" y="4503420"/>
            <a:ext cx="60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5" y="5114925"/>
            <a:ext cx="667941" cy="3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9" y="5675469"/>
            <a:ext cx="471488" cy="35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644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Flowcharts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462468"/>
              </p:ext>
            </p:extLst>
          </p:nvPr>
        </p:nvGraphicFramePr>
        <p:xfrm>
          <a:off x="196850" y="1933571"/>
          <a:ext cx="8467089" cy="4170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4810"/>
                <a:gridCol w="2240280"/>
                <a:gridCol w="4571999"/>
              </a:tblGrid>
              <a:tr h="4854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</a:tr>
              <a:tr h="736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On-page</a:t>
                      </a:r>
                      <a:r>
                        <a:rPr lang="en-US" sz="1600" b="1" baseline="0" dirty="0" smtClean="0"/>
                        <a:t> Connector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effectLst/>
                        </a:rPr>
                        <a:t>Used to join different flow line.</a:t>
                      </a:r>
                      <a:endParaRPr lang="en-US" sz="1400" b="1" i="1" dirty="0"/>
                    </a:p>
                  </a:txBody>
                  <a:tcPr anchor="ctr"/>
                </a:tc>
              </a:tr>
              <a:tr h="736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Off-page</a:t>
                      </a:r>
                      <a:r>
                        <a:rPr lang="en-US" sz="1600" b="1" baseline="0" dirty="0" smtClean="0"/>
                        <a:t> Connector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effectLst/>
                        </a:rPr>
                        <a:t>Used to connect flowchart portion on different page. </a:t>
                      </a:r>
                      <a:endParaRPr lang="en-US" sz="1400" b="1" i="1" dirty="0"/>
                    </a:p>
                  </a:txBody>
                  <a:tcPr anchor="ctr"/>
                </a:tc>
              </a:tr>
              <a:tr h="7369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Database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effectLst/>
                        </a:rPr>
                        <a:t>Used to represent  output</a:t>
                      </a:r>
                      <a:r>
                        <a:rPr lang="en-US" sz="1400" b="1" i="1" baseline="0" dirty="0" smtClean="0">
                          <a:effectLst/>
                        </a:rPr>
                        <a:t> or input from a database.</a:t>
                      </a:r>
                      <a:endParaRPr lang="en-US" sz="1400" b="1" i="1" dirty="0"/>
                    </a:p>
                  </a:txBody>
                  <a:tcPr anchor="ctr"/>
                </a:tc>
              </a:tr>
              <a:tr h="7369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Multipage Document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effectLst/>
                        </a:rPr>
                        <a:t>Used to represent  multiple</a:t>
                      </a:r>
                      <a:r>
                        <a:rPr lang="en-US" sz="1400" b="1" i="1" baseline="0" dirty="0" smtClean="0">
                          <a:effectLst/>
                        </a:rPr>
                        <a:t> </a:t>
                      </a:r>
                      <a:r>
                        <a:rPr lang="en-US" sz="1400" b="1" i="1" dirty="0" smtClean="0">
                          <a:effectLst/>
                        </a:rPr>
                        <a:t>output</a:t>
                      </a:r>
                      <a:r>
                        <a:rPr lang="en-US" sz="1400" b="1" i="1" baseline="0" dirty="0" smtClean="0">
                          <a:effectLst/>
                        </a:rPr>
                        <a:t> to a document or device.</a:t>
                      </a:r>
                      <a:endParaRPr lang="en-US" sz="1400" b="1" i="1" dirty="0" smtClean="0"/>
                    </a:p>
                  </a:txBody>
                  <a:tcPr anchor="ctr"/>
                </a:tc>
              </a:tr>
              <a:tr h="7369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External Data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effectLst/>
                        </a:rPr>
                        <a:t>Used to represent data received from external</a:t>
                      </a:r>
                      <a:r>
                        <a:rPr lang="en-US" sz="1400" b="1" i="1" baseline="0" dirty="0" smtClean="0">
                          <a:effectLst/>
                        </a:rPr>
                        <a:t> sources. </a:t>
                      </a:r>
                      <a:endParaRPr lang="en-US" sz="1400" b="1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3" name="Flowchart: Off-page Connector 2"/>
          <p:cNvSpPr/>
          <p:nvPr/>
        </p:nvSpPr>
        <p:spPr>
          <a:xfrm>
            <a:off x="793419" y="3223260"/>
            <a:ext cx="520853" cy="571500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825246" y="2558034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596646" y="3968496"/>
            <a:ext cx="914400" cy="612648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ultidocument 10"/>
          <p:cNvSpPr/>
          <p:nvPr/>
        </p:nvSpPr>
        <p:spPr>
          <a:xfrm>
            <a:off x="610716" y="4732020"/>
            <a:ext cx="850392" cy="59436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6" y="5449253"/>
            <a:ext cx="749099" cy="56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381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Modeling Language (UML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Case Chart</a:t>
            </a:r>
          </a:p>
          <a:p>
            <a:r>
              <a:rPr lang="en-US" dirty="0" smtClean="0"/>
              <a:t>Activity Chart</a:t>
            </a:r>
          </a:p>
          <a:p>
            <a:r>
              <a:rPr lang="en-US" dirty="0" smtClean="0"/>
              <a:t>Sequence Chart</a:t>
            </a:r>
          </a:p>
          <a:p>
            <a:r>
              <a:rPr lang="en-US" dirty="0" smtClean="0"/>
              <a:t>State Chart</a:t>
            </a:r>
          </a:p>
          <a:p>
            <a:r>
              <a:rPr lang="en-US" dirty="0" smtClean="0"/>
              <a:t>Collaboration Chart</a:t>
            </a:r>
          </a:p>
          <a:p>
            <a:r>
              <a:rPr lang="en-US" dirty="0" smtClean="0"/>
              <a:t>Component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41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Modeling Language (UML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Case Chart</a:t>
            </a:r>
          </a:p>
          <a:p>
            <a:r>
              <a:rPr lang="en-US" dirty="0" smtClean="0"/>
              <a:t>Activity Chart</a:t>
            </a:r>
          </a:p>
          <a:p>
            <a:r>
              <a:rPr lang="en-US" dirty="0" smtClean="0"/>
              <a:t>Sequence Chart</a:t>
            </a:r>
          </a:p>
          <a:p>
            <a:r>
              <a:rPr lang="en-US" dirty="0" smtClean="0"/>
              <a:t>State Chart</a:t>
            </a:r>
          </a:p>
          <a:p>
            <a:r>
              <a:rPr lang="en-US" dirty="0" smtClean="0"/>
              <a:t>Collaboration Chart</a:t>
            </a:r>
          </a:p>
          <a:p>
            <a:r>
              <a:rPr lang="en-US" dirty="0" smtClean="0"/>
              <a:t>Component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7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Computers Talk?</a:t>
            </a:r>
          </a:p>
          <a:p>
            <a:r>
              <a:rPr lang="en-US" dirty="0" smtClean="0"/>
              <a:t>Binary Language = Machine Language</a:t>
            </a:r>
          </a:p>
          <a:p>
            <a:r>
              <a:rPr lang="en-US" dirty="0" smtClean="0"/>
              <a:t>Computer Processor talks Machine Language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7" name="Cube 6"/>
          <p:cNvSpPr/>
          <p:nvPr/>
        </p:nvSpPr>
        <p:spPr>
          <a:xfrm>
            <a:off x="1845945" y="4598670"/>
            <a:ext cx="5452110" cy="485775"/>
          </a:xfrm>
          <a:prstGeom prst="cub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Hardware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2194560" y="4225291"/>
            <a:ext cx="4754880" cy="499109"/>
          </a:xfrm>
          <a:prstGeom prst="cub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Machine Language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2486025" y="3861436"/>
            <a:ext cx="4171950" cy="4762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Assembly Language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Modeling Language (UML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319092"/>
              </p:ext>
            </p:extLst>
          </p:nvPr>
        </p:nvGraphicFramePr>
        <p:xfrm>
          <a:off x="331469" y="2368689"/>
          <a:ext cx="8355330" cy="3822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4501"/>
                <a:gridCol w="1874520"/>
                <a:gridCol w="4766309"/>
              </a:tblGrid>
              <a:tr h="3355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</a:tr>
              <a:tr h="691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 Case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Represents a textual specification that is created independently from the diagram. </a:t>
                      </a:r>
                      <a:endParaRPr lang="en-US" dirty="0"/>
                    </a:p>
                  </a:txBody>
                  <a:tcPr/>
                </a:tc>
              </a:tr>
              <a:tr h="6913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actor is a person, group, or system that interacts with the use case. </a:t>
                      </a:r>
                      <a:endParaRPr lang="en-US" dirty="0"/>
                    </a:p>
                  </a:txBody>
                  <a:tcPr/>
                </a:tc>
              </a:tr>
              <a:tr h="6913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 Boundary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Define the extent of a system, which can include one or more use cases. </a:t>
                      </a:r>
                      <a:endParaRPr lang="en-US" dirty="0"/>
                    </a:p>
                  </a:txBody>
                  <a:tcPr/>
                </a:tc>
              </a:tr>
              <a:tr h="6913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Object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represents set of objects having similar responsibilities.</a:t>
                      </a:r>
                      <a:endParaRPr lang="en-US" dirty="0"/>
                    </a:p>
                  </a:txBody>
                  <a:tcPr/>
                </a:tc>
              </a:tr>
              <a:tr h="6913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Objects are entities that have properties and methods defined.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0030" y="1815584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Symbols</a:t>
            </a:r>
            <a:endParaRPr lang="en-US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000348"/>
              </p:ext>
            </p:extLst>
          </p:nvPr>
        </p:nvGraphicFramePr>
        <p:xfrm>
          <a:off x="566695" y="2737484"/>
          <a:ext cx="1172052" cy="61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Visio" r:id="rId3" imgW="766323" imgH="400320" progId="Visio.Drawing.11">
                  <p:link updateAutomatic="1"/>
                </p:oleObj>
              </mc:Choice>
              <mc:Fallback>
                <p:oleObj name="Visio" r:id="rId3" imgW="766323" imgH="40032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695" y="2737484"/>
                        <a:ext cx="1172052" cy="61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62843"/>
              </p:ext>
            </p:extLst>
          </p:nvPr>
        </p:nvGraphicFramePr>
        <p:xfrm>
          <a:off x="1011418" y="3429000"/>
          <a:ext cx="215837" cy="66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Visio" r:id="rId5" imgW="327228" imgH="999855" progId="Visio.Drawing.11">
                  <p:link updateAutomatic="1"/>
                </p:oleObj>
              </mc:Choice>
              <mc:Fallback>
                <p:oleObj name="Visio" r:id="rId5" imgW="327228" imgH="99985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1418" y="3429000"/>
                        <a:ext cx="215837" cy="660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480762"/>
              </p:ext>
            </p:extLst>
          </p:nvPr>
        </p:nvGraphicFramePr>
        <p:xfrm>
          <a:off x="950704" y="4095116"/>
          <a:ext cx="350203" cy="74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Visio" r:id="rId7" imgW="861168" imgH="1821252" progId="Visio.Drawing.11">
                  <p:link updateAutomatic="1"/>
                </p:oleObj>
              </mc:Choice>
              <mc:Fallback>
                <p:oleObj name="Visio" r:id="rId7" imgW="861168" imgH="1821252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0704" y="4095116"/>
                        <a:ext cx="350203" cy="74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3" y="4920615"/>
            <a:ext cx="695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5" y="5583555"/>
            <a:ext cx="990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1775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4 - Programming Tools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52198" y="1992154"/>
            <a:ext cx="2719014" cy="2283143"/>
            <a:chOff x="4646958" y="1929764"/>
            <a:chExt cx="2719014" cy="2283143"/>
          </a:xfrm>
        </p:grpSpPr>
        <p:grpSp>
          <p:nvGrpSpPr>
            <p:cNvPr id="17" name="Group 16"/>
            <p:cNvGrpSpPr/>
            <p:nvPr/>
          </p:nvGrpSpPr>
          <p:grpSpPr>
            <a:xfrm>
              <a:off x="4985385" y="2468880"/>
              <a:ext cx="2042160" cy="1744027"/>
              <a:chOff x="4985385" y="2468880"/>
              <a:chExt cx="2042160" cy="174402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189220" y="2468880"/>
                <a:ext cx="1634490" cy="3371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Source Code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985385" y="3875722"/>
                <a:ext cx="2042160" cy="3371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Machine Code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43525" y="3086100"/>
                <a:ext cx="1325880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Compiler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/>
              <p:cNvCxnSpPr>
                <a:stCxn id="7" idx="2"/>
                <a:endCxn id="9" idx="0"/>
              </p:cNvCxnSpPr>
              <p:nvPr/>
            </p:nvCxnSpPr>
            <p:spPr>
              <a:xfrm>
                <a:off x="6006465" y="2806065"/>
                <a:ext cx="0" cy="2800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9" idx="2"/>
                <a:endCxn id="8" idx="0"/>
              </p:cNvCxnSpPr>
              <p:nvPr/>
            </p:nvCxnSpPr>
            <p:spPr>
              <a:xfrm>
                <a:off x="6006465" y="3543300"/>
                <a:ext cx="0" cy="3324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4646958" y="1929764"/>
              <a:ext cx="27190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Compiler Operations</a:t>
              </a:r>
              <a:endParaRPr lang="en-US" sz="20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61247" y="2257425"/>
            <a:ext cx="6444615" cy="2871787"/>
            <a:chOff x="-1459230" y="2800351"/>
            <a:chExt cx="6444615" cy="2871787"/>
          </a:xfrm>
        </p:grpSpPr>
        <p:sp>
          <p:nvSpPr>
            <p:cNvPr id="30" name="Rectangle 29"/>
            <p:cNvSpPr/>
            <p:nvPr/>
          </p:nvSpPr>
          <p:spPr>
            <a:xfrm>
              <a:off x="2943225" y="5334953"/>
              <a:ext cx="2042160" cy="3371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VM Linux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-1459230" y="2800351"/>
              <a:ext cx="5423535" cy="2871787"/>
              <a:chOff x="-1459230" y="2800351"/>
              <a:chExt cx="5423535" cy="287178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40767" y="2800351"/>
                <a:ext cx="2073196" cy="2283143"/>
                <a:chOff x="4969867" y="1929764"/>
                <a:chExt cx="2073196" cy="2283143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4985385" y="2468880"/>
                  <a:ext cx="2042160" cy="1744027"/>
                  <a:chOff x="4985385" y="2468880"/>
                  <a:chExt cx="2042160" cy="1744027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5189220" y="2468880"/>
                    <a:ext cx="1634490" cy="33718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Source Code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4985385" y="3875722"/>
                    <a:ext cx="2042160" cy="33718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err="1" smtClean="0">
                        <a:solidFill>
                          <a:schemeClr val="tx1"/>
                        </a:solidFill>
                      </a:rPr>
                      <a:t>Bytecode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5343525" y="3086100"/>
                    <a:ext cx="1325880" cy="45720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Compiler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6" name="Straight Connector 25"/>
                  <p:cNvCxnSpPr>
                    <a:stCxn id="23" idx="2"/>
                    <a:endCxn id="25" idx="0"/>
                  </p:cNvCxnSpPr>
                  <p:nvPr/>
                </p:nvCxnSpPr>
                <p:spPr>
                  <a:xfrm>
                    <a:off x="6006465" y="2806065"/>
                    <a:ext cx="0" cy="28003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>
                    <a:stCxn id="25" idx="2"/>
                    <a:endCxn id="24" idx="0"/>
                  </p:cNvCxnSpPr>
                  <p:nvPr/>
                </p:nvCxnSpPr>
                <p:spPr>
                  <a:xfrm>
                    <a:off x="6006465" y="3543300"/>
                    <a:ext cx="0" cy="33242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4969867" y="1929764"/>
                  <a:ext cx="20731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Virtual Machine</a:t>
                  </a:r>
                  <a:endParaRPr lang="en-US" sz="2000" b="1" dirty="0"/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-1459230" y="5334953"/>
                <a:ext cx="2042160" cy="3371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VM Windows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56285" y="5334953"/>
                <a:ext cx="2042160" cy="3371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VM Mac OS X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" name="Straight Connector 30"/>
              <p:cNvCxnSpPr>
                <a:stCxn id="28" idx="0"/>
                <a:endCxn id="24" idx="2"/>
              </p:cNvCxnSpPr>
              <p:nvPr/>
            </p:nvCxnSpPr>
            <p:spPr>
              <a:xfrm flipV="1">
                <a:off x="-438150" y="5083494"/>
                <a:ext cx="2215515" cy="2514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9" idx="0"/>
                <a:endCxn id="24" idx="2"/>
              </p:cNvCxnSpPr>
              <p:nvPr/>
            </p:nvCxnSpPr>
            <p:spPr>
              <a:xfrm flipV="1">
                <a:off x="1777365" y="5083494"/>
                <a:ext cx="0" cy="2514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0" idx="0"/>
                <a:endCxn id="24" idx="2"/>
              </p:cNvCxnSpPr>
              <p:nvPr/>
            </p:nvCxnSpPr>
            <p:spPr>
              <a:xfrm flipH="1" flipV="1">
                <a:off x="1777365" y="5083494"/>
                <a:ext cx="2186940" cy="2514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/>
          <p:cNvSpPr txBox="1"/>
          <p:nvPr/>
        </p:nvSpPr>
        <p:spPr>
          <a:xfrm>
            <a:off x="592781" y="5452081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Scripting </a:t>
            </a:r>
            <a:r>
              <a:rPr lang="en-US" sz="2000" b="1" dirty="0" smtClean="0"/>
              <a:t>Interpreters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4277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Compiler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</a:t>
            </a:r>
          </a:p>
          <a:p>
            <a:r>
              <a:rPr lang="en-US" dirty="0" smtClean="0"/>
              <a:t>Programming Language </a:t>
            </a:r>
          </a:p>
          <a:p>
            <a:r>
              <a:rPr lang="en-US" dirty="0"/>
              <a:t>Stability</a:t>
            </a:r>
          </a:p>
          <a:p>
            <a:r>
              <a:rPr lang="en-US" dirty="0" smtClean="0"/>
              <a:t>Longevity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– Table 4-1, page 89</a:t>
            </a:r>
          </a:p>
          <a:p>
            <a:r>
              <a:rPr lang="en-US" dirty="0" smtClean="0"/>
              <a:t>Mac OS X – Table 4-2, page 90</a:t>
            </a:r>
          </a:p>
          <a:p>
            <a:r>
              <a:rPr lang="en-US" dirty="0" smtClean="0"/>
              <a:t>Linux – Table 4-3, page 90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Programming </a:t>
            </a:r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Editor</a:t>
            </a:r>
          </a:p>
          <a:p>
            <a:r>
              <a:rPr lang="en-US" dirty="0" smtClean="0"/>
              <a:t>Integrated Development Environment</a:t>
            </a:r>
          </a:p>
          <a:p>
            <a:pPr lvl="1"/>
            <a:r>
              <a:rPr lang="en-US" dirty="0" smtClean="0"/>
              <a:t>Debugger</a:t>
            </a:r>
          </a:p>
          <a:p>
            <a:pPr lvl="1"/>
            <a:r>
              <a:rPr lang="en-US" dirty="0" smtClean="0"/>
              <a:t>File Management</a:t>
            </a:r>
          </a:p>
          <a:p>
            <a:pPr lvl="1"/>
            <a:r>
              <a:rPr lang="en-US" dirty="0" smtClean="0"/>
              <a:t>Profiler</a:t>
            </a:r>
          </a:p>
          <a:p>
            <a:pPr lvl="1"/>
            <a:r>
              <a:rPr lang="en-US" dirty="0" smtClean="0"/>
              <a:t>GUI Designer</a:t>
            </a:r>
          </a:p>
          <a:p>
            <a:r>
              <a:rPr lang="en-US" dirty="0" smtClean="0"/>
              <a:t>Help File Creator</a:t>
            </a:r>
          </a:p>
          <a:p>
            <a:r>
              <a:rPr lang="en-US" dirty="0" smtClean="0"/>
              <a:t>Installer</a:t>
            </a:r>
          </a:p>
          <a:p>
            <a:r>
              <a:rPr lang="en-US" dirty="0" smtClean="0"/>
              <a:t>Disassembler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Chapter </a:t>
            </a:r>
            <a:r>
              <a:rPr lang="en-US" dirty="0" smtClean="0">
                <a:ea typeface="ＭＳ Ｐゴシック" pitchFamily="34" charset="-128"/>
              </a:rPr>
              <a:t>5 - Managing </a:t>
            </a:r>
            <a:r>
              <a:rPr lang="en-US" dirty="0">
                <a:ea typeface="ＭＳ Ｐゴシック" pitchFamily="34" charset="-128"/>
              </a:rPr>
              <a:t>Large Projects with Software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2148839"/>
            <a:ext cx="8750300" cy="3977323"/>
          </a:xfrm>
        </p:spPr>
        <p:txBody>
          <a:bodyPr/>
          <a:lstStyle/>
          <a:p>
            <a:r>
              <a:rPr lang="en-US" dirty="0" smtClean="0"/>
              <a:t>System Development Life Cycle (SDLC)</a:t>
            </a:r>
          </a:p>
          <a:p>
            <a:r>
              <a:rPr lang="en-US" dirty="0" smtClean="0"/>
              <a:t>Rapid Application Development (RAD)</a:t>
            </a:r>
          </a:p>
          <a:p>
            <a:r>
              <a:rPr lang="en-US" dirty="0" smtClean="0"/>
              <a:t>Joint Application Development (JAD)</a:t>
            </a:r>
          </a:p>
          <a:p>
            <a:r>
              <a:rPr lang="en-US" dirty="0" smtClean="0"/>
              <a:t>Extreme Programming (EP) (Agile Software Development)</a:t>
            </a:r>
          </a:p>
          <a:p>
            <a:r>
              <a:rPr lang="en-US" dirty="0" smtClean="0"/>
              <a:t>Computer Aided Software Engineering (CASE)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System Development Life Cycle (SDLC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9" b="5290"/>
          <a:stretch/>
        </p:blipFill>
        <p:spPr>
          <a:xfrm>
            <a:off x="0" y="2000249"/>
            <a:ext cx="9144000" cy="42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System Development Life Cycle (SDLC)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19" y="2019421"/>
            <a:ext cx="5948362" cy="421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Application Development (RAD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35" y="2085037"/>
            <a:ext cx="6297930" cy="402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Application Development (JAD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" y="1885950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Dynamic S</a:t>
            </a:r>
            <a:r>
              <a:rPr lang="en-US" b="1" dirty="0" smtClean="0"/>
              <a:t>ystems Development Method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0" y="2255282"/>
            <a:ext cx="4069080" cy="39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Base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713829"/>
              </p:ext>
            </p:extLst>
          </p:nvPr>
        </p:nvGraphicFramePr>
        <p:xfrm>
          <a:off x="1895475" y="2052621"/>
          <a:ext cx="5353050" cy="4038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027"/>
                <a:gridCol w="1958433"/>
                <a:gridCol w="1762590"/>
              </a:tblGrid>
              <a:tr h="2427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Hexadecimal </a:t>
                      </a:r>
                      <a:b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(Base 16)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Decimal </a:t>
                      </a:r>
                      <a:b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(Base 10)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Binary </a:t>
                      </a:r>
                      <a:b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(Base 2)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405964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1437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US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0000 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1437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0001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1437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0010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1437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0011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1437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0100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1437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0101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1437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0110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1437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0111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1437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9525" marR="9525" marT="9525" marB="9525" anchor="ctr"/>
                </a:tc>
              </a:tr>
              <a:tr h="16200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1001</a:t>
                      </a:r>
                    </a:p>
                  </a:txBody>
                  <a:tcPr marL="9525" marR="9525" marT="9525" marB="9525" anchor="ctr"/>
                </a:tc>
              </a:tr>
              <a:tr h="1437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1200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1010</a:t>
                      </a:r>
                    </a:p>
                  </a:txBody>
                  <a:tcPr marL="9525" marR="9525" marT="9525" marB="9525" anchor="ctr"/>
                </a:tc>
              </a:tr>
              <a:tr h="1437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200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1011</a:t>
                      </a:r>
                    </a:p>
                  </a:txBody>
                  <a:tcPr marL="9525" marR="9525" marT="9525" marB="9525" anchor="ctr"/>
                </a:tc>
              </a:tr>
              <a:tr h="17550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200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9525" marR="9525" marT="9525" marB="9525" anchor="ctr"/>
                </a:tc>
              </a:tr>
              <a:tr h="1437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n-US" sz="1200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1101</a:t>
                      </a:r>
                    </a:p>
                  </a:txBody>
                  <a:tcPr marL="9525" marR="9525" marT="9525" marB="9525" anchor="ctr"/>
                </a:tc>
              </a:tr>
              <a:tr h="1437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1200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1110</a:t>
                      </a:r>
                    </a:p>
                  </a:txBody>
                  <a:tcPr marL="9525" marR="9525" marT="9525" marB="9525" anchor="ctr"/>
                </a:tc>
              </a:tr>
              <a:tr h="2190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n-US" sz="1200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1111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8" name="Picture 3" descr="D:\IE2\Temporary Internet Files\Content.IE5\BJP478H0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96" y="2428468"/>
            <a:ext cx="417576" cy="41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E2\Temporary Internet Files\Content.IE5\2UOG5G24\MP9004223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81" y="2502648"/>
            <a:ext cx="270412" cy="2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IE2\Temporary Internet Files\Content.IE5\276H7LD9\MP90039009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58" y="2465557"/>
            <a:ext cx="456202" cy="34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Extreme Programming (EP)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/>
              <a:t>Agile Software Development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80" y="2021817"/>
            <a:ext cx="3063240" cy="43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Computer Aided Software Engineering (CASE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CASE tool index - </a:t>
            </a:r>
            <a:r>
              <a:rPr lang="en-US" i="1" u="sng" dirty="0">
                <a:hlinkClick r:id="rId2"/>
              </a:rPr>
              <a:t>Unl</a:t>
            </a:r>
            <a:r>
              <a:rPr lang="en-US" u="sng" dirty="0">
                <a:hlinkClick r:id="rId2"/>
              </a:rPr>
              <a:t>.</a:t>
            </a:r>
            <a:r>
              <a:rPr lang="en-US" i="1" u="sng" dirty="0">
                <a:hlinkClick r:id="rId2"/>
              </a:rPr>
              <a:t>csi</a:t>
            </a:r>
            <a:r>
              <a:rPr lang="en-US" u="sng" dirty="0">
                <a:hlinkClick r:id="rId2"/>
              </a:rPr>
              <a:t>.</a:t>
            </a:r>
            <a:r>
              <a:rPr lang="en-US" i="1" u="sng" dirty="0">
                <a:hlinkClick r:id="rId2"/>
              </a:rPr>
              <a:t>cuny.edu</a:t>
            </a:r>
            <a:endParaRPr lang="en-US" u="sng" dirty="0" smtClean="0"/>
          </a:p>
          <a:p>
            <a:r>
              <a:rPr lang="en-US" dirty="0" smtClean="0"/>
              <a:t>Unified </a:t>
            </a:r>
            <a:r>
              <a:rPr lang="en-US" dirty="0"/>
              <a:t>Modeling Language (UML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Computer Aided Software Engineering (CASE)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Testbed</a:t>
            </a:r>
            <a:r>
              <a:rPr lang="en-US" dirty="0"/>
              <a:t> </a:t>
            </a:r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ASP </a:t>
            </a:r>
            <a:r>
              <a:rPr lang="en-US" dirty="0"/>
              <a:t>/ ISP</a:t>
            </a:r>
          </a:p>
          <a:p>
            <a:pPr lvl="1"/>
            <a:r>
              <a:rPr lang="en-US" dirty="0">
                <a:hlinkClick r:id="rId2"/>
              </a:rPr>
              <a:t>Amazon Web Service</a:t>
            </a:r>
            <a:endParaRPr lang="en-US" dirty="0"/>
          </a:p>
          <a:p>
            <a:pPr lvl="2"/>
            <a:r>
              <a:rPr lang="en-US" dirty="0"/>
              <a:t>Amazon EC2</a:t>
            </a:r>
          </a:p>
          <a:p>
            <a:pPr lvl="2"/>
            <a:r>
              <a:rPr lang="en-US" dirty="0"/>
              <a:t>Amazon S3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Version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Private</a:t>
            </a:r>
          </a:p>
          <a:p>
            <a:pPr lvl="1"/>
            <a:r>
              <a:rPr lang="en-US" dirty="0" err="1">
                <a:hlinkClick r:id="rId3" tooltip="CodePlex"/>
              </a:rPr>
              <a:t>CodePlex</a:t>
            </a:r>
            <a:endParaRPr lang="en-US" dirty="0" smtClean="0">
              <a:hlinkClick r:id="rId4" tooltip="Bitbucket"/>
            </a:endParaRPr>
          </a:p>
          <a:p>
            <a:pPr lvl="1"/>
            <a:r>
              <a:rPr lang="en-US" dirty="0" err="1" smtClean="0">
                <a:hlinkClick r:id="rId4" tooltip="Bitbucket"/>
              </a:rPr>
              <a:t>Bitbucket</a:t>
            </a:r>
            <a:endParaRPr lang="en-US" dirty="0" smtClean="0"/>
          </a:p>
          <a:p>
            <a:r>
              <a:rPr lang="en-US" dirty="0" smtClean="0"/>
              <a:t>Open Source</a:t>
            </a:r>
            <a:endParaRPr lang="en-US" dirty="0"/>
          </a:p>
          <a:p>
            <a:pPr lvl="1"/>
            <a:r>
              <a:rPr lang="en-US" dirty="0" err="1">
                <a:hlinkClick r:id="rId5"/>
              </a:rPr>
              <a:t>github</a:t>
            </a:r>
            <a:r>
              <a:rPr lang="en-US" dirty="0">
                <a:hlinkClick r:id="rId5"/>
              </a:rPr>
              <a:t>	</a:t>
            </a:r>
            <a:endParaRPr lang="en-US" dirty="0" smtClean="0"/>
          </a:p>
          <a:p>
            <a:pPr lvl="1"/>
            <a:r>
              <a:rPr lang="en-US" dirty="0" err="1" smtClean="0">
                <a:hlinkClick r:id="rId6" tooltip="SourceForge"/>
              </a:rPr>
              <a:t>SourceForge</a:t>
            </a:r>
            <a:endParaRPr lang="en-US" dirty="0" smtClean="0"/>
          </a:p>
          <a:p>
            <a:pPr lvl="1"/>
            <a:r>
              <a:rPr lang="en-US" dirty="0">
                <a:hlinkClick r:id="rId7" tooltip="Launchpad (website)"/>
              </a:rPr>
              <a:t>Launchpad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ea typeface="ＭＳ Ｐゴシック" pitchFamily="34" charset="-128"/>
              </a:rPr>
              <a:t>Part I - </a:t>
            </a:r>
            <a:r>
              <a:rPr lang="en-US" sz="3200" dirty="0"/>
              <a:t>Getting Started </a:t>
            </a:r>
            <a:endParaRPr lang="en-US" sz="3200" dirty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sz="2000" dirty="0">
                <a:ea typeface="ＭＳ Ｐゴシック" pitchFamily="34" charset="-128"/>
              </a:rPr>
              <a:t>Part I - Chapter 1. Getting Started Programming a Computer</a:t>
            </a:r>
          </a:p>
          <a:p>
            <a:pPr lvl="1">
              <a:defRPr/>
            </a:pPr>
            <a:r>
              <a:rPr lang="en-US" sz="2000" dirty="0">
                <a:ea typeface="ＭＳ Ｐゴシック" pitchFamily="34" charset="-128"/>
              </a:rPr>
              <a:t>Part I - Chapter 2. </a:t>
            </a:r>
            <a:r>
              <a:rPr lang="en-US" sz="2000" dirty="0"/>
              <a:t>Different Methods for Writing Programs</a:t>
            </a:r>
          </a:p>
          <a:p>
            <a:pPr lvl="1">
              <a:defRPr/>
            </a:pPr>
            <a:r>
              <a:rPr lang="en-US" sz="2000" dirty="0">
                <a:ea typeface="ＭＳ Ｐゴシック" pitchFamily="34" charset="-128"/>
              </a:rPr>
              <a:t>Part I - Chapter 3. Types of Programming Languages</a:t>
            </a:r>
          </a:p>
          <a:p>
            <a:pPr lvl="1">
              <a:defRPr/>
            </a:pPr>
            <a:r>
              <a:rPr lang="en-US" sz="2000" dirty="0">
                <a:ea typeface="ＭＳ Ｐゴシック" pitchFamily="34" charset="-128"/>
              </a:rPr>
              <a:t>Part I - Chapter 4. Programming Tools</a:t>
            </a:r>
          </a:p>
          <a:p>
            <a:pPr lvl="1">
              <a:defRPr/>
            </a:pPr>
            <a:r>
              <a:rPr lang="en-US" sz="2000" dirty="0">
                <a:ea typeface="ＭＳ Ｐゴシック" pitchFamily="34" charset="-128"/>
              </a:rPr>
              <a:t>Part I - Chapter 5. Managing Large Projects with Software </a:t>
            </a:r>
            <a:r>
              <a:rPr lang="en-US" sz="2000" dirty="0" smtClean="0">
                <a:ea typeface="ＭＳ Ｐゴシック" pitchFamily="34" charset="-128"/>
              </a:rPr>
              <a:t>Engineering</a:t>
            </a: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92795" y="5109210"/>
            <a:ext cx="4958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– Programming Basics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74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Programming Easier</a:t>
            </a:r>
          </a:p>
          <a:p>
            <a:r>
              <a:rPr lang="en-US" dirty="0" smtClean="0"/>
              <a:t>Assembly Language address CPU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265170"/>
            <a:ext cx="4762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Level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Programming Easier</a:t>
            </a:r>
          </a:p>
          <a:p>
            <a:r>
              <a:rPr lang="en-US" dirty="0" smtClean="0"/>
              <a:t>C Programming Compromise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7" name="Cube 6"/>
          <p:cNvSpPr/>
          <p:nvPr/>
        </p:nvSpPr>
        <p:spPr>
          <a:xfrm>
            <a:off x="1845945" y="5652134"/>
            <a:ext cx="5452110" cy="485775"/>
          </a:xfrm>
          <a:prstGeom prst="cub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Hardware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2194560" y="5278755"/>
            <a:ext cx="4754880" cy="499109"/>
          </a:xfrm>
          <a:prstGeom prst="cub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Machine Language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2486025" y="4914900"/>
            <a:ext cx="4171950" cy="4762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Assembly Language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2726055" y="4577715"/>
            <a:ext cx="3691890" cy="47625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High Level Language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Cube 10"/>
          <p:cNvSpPr/>
          <p:nvPr/>
        </p:nvSpPr>
        <p:spPr>
          <a:xfrm>
            <a:off x="2964179" y="4219575"/>
            <a:ext cx="1270635" cy="462915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Fortran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ube 11"/>
          <p:cNvSpPr/>
          <p:nvPr/>
        </p:nvSpPr>
        <p:spPr>
          <a:xfrm>
            <a:off x="4197667" y="4219575"/>
            <a:ext cx="817246" cy="462915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5052060" y="4219575"/>
            <a:ext cx="1226819" cy="481965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Pascal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Cube 13"/>
          <p:cNvSpPr/>
          <p:nvPr/>
        </p:nvSpPr>
        <p:spPr>
          <a:xfrm>
            <a:off x="3170873" y="3854767"/>
            <a:ext cx="2802255" cy="46291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OO &amp; Visual Language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Translates Source Code to Machine Code</a:t>
            </a:r>
          </a:p>
          <a:p>
            <a:r>
              <a:rPr lang="en-US" dirty="0" smtClean="0"/>
              <a:t>Assembly </a:t>
            </a:r>
            <a:r>
              <a:rPr lang="en-US" dirty="0"/>
              <a:t>Language converted </a:t>
            </a:r>
            <a:r>
              <a:rPr lang="en-US" dirty="0" smtClean="0"/>
              <a:t>by “Assembler”</a:t>
            </a:r>
          </a:p>
          <a:p>
            <a:r>
              <a:rPr lang="en-US" dirty="0" smtClean="0"/>
              <a:t>High Language converted by “Compiler”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7" name="Cube 6"/>
          <p:cNvSpPr/>
          <p:nvPr/>
        </p:nvSpPr>
        <p:spPr>
          <a:xfrm>
            <a:off x="1845945" y="5652134"/>
            <a:ext cx="5452110" cy="485775"/>
          </a:xfrm>
          <a:prstGeom prst="cub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Hardware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2194560" y="5278755"/>
            <a:ext cx="4754880" cy="499109"/>
          </a:xfrm>
          <a:prstGeom prst="cub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Machine Language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2486025" y="4914900"/>
            <a:ext cx="4171950" cy="4762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Assembly Language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2726055" y="4577715"/>
            <a:ext cx="3691890" cy="47625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High Level Language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Cube 10"/>
          <p:cNvSpPr/>
          <p:nvPr/>
        </p:nvSpPr>
        <p:spPr>
          <a:xfrm>
            <a:off x="2964179" y="4219575"/>
            <a:ext cx="1270635" cy="462915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Fortran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ube 11"/>
          <p:cNvSpPr/>
          <p:nvPr/>
        </p:nvSpPr>
        <p:spPr>
          <a:xfrm>
            <a:off x="4197667" y="4219575"/>
            <a:ext cx="817246" cy="462915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5052060" y="4219575"/>
            <a:ext cx="1226819" cy="481965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Pascal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Cube 13"/>
          <p:cNvSpPr/>
          <p:nvPr/>
        </p:nvSpPr>
        <p:spPr>
          <a:xfrm>
            <a:off x="3170873" y="3854767"/>
            <a:ext cx="2802255" cy="46291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OO &amp; Visual Language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C-ITI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MCC-ITI</Template>
  <TotalTime>1567</TotalTime>
  <Words>1758</Words>
  <Application>Microsoft Office PowerPoint</Application>
  <PresentationFormat>On-screen Show (4:3)</PresentationFormat>
  <Paragraphs>627</Paragraphs>
  <Slides>63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MCC-ITI</vt:lpstr>
      <vt:lpstr>C:\MCC\2013 Sessions\MCC Fall 2013\Programming Fundamentals\Drawing11\Drawing\~Static Structure-1\Use Case</vt:lpstr>
      <vt:lpstr>C:\MCC\2013 Sessions\MCC Fall 2013\Programming Fundamentals\Drawing11\Drawing\~Static Structure-1\Actor</vt:lpstr>
      <vt:lpstr>C:\MCC\2013 Sessions\MCC Fall 2013\Programming Fundamentals\Drawing11\Drawing\~Static Structure-1\System Boundary</vt:lpstr>
      <vt:lpstr>CMP 839: Programming Fundamentals</vt:lpstr>
      <vt:lpstr>Session Outline</vt:lpstr>
      <vt:lpstr>Chapter 1 - Programming a Computer</vt:lpstr>
      <vt:lpstr>Understanding How a Computer Works</vt:lpstr>
      <vt:lpstr>History of Programming</vt:lpstr>
      <vt:lpstr>Number Base</vt:lpstr>
      <vt:lpstr>Assembly Language</vt:lpstr>
      <vt:lpstr>Higher Level Languages</vt:lpstr>
      <vt:lpstr>Language Conversion</vt:lpstr>
      <vt:lpstr>OS &amp; Programming</vt:lpstr>
      <vt:lpstr>OS &amp; Programming</vt:lpstr>
      <vt:lpstr>Discovering Programming</vt:lpstr>
      <vt:lpstr>Chapter 2 - Methods for Writing Programs</vt:lpstr>
      <vt:lpstr>Unstructured Spaghetti Code</vt:lpstr>
      <vt:lpstr>Unstructured Spaghetti Code</vt:lpstr>
      <vt:lpstr>Structured Programming 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Object-Oriented Programming (OOP)</vt:lpstr>
      <vt:lpstr>Object Oriented Concepts</vt:lpstr>
      <vt:lpstr>Object Characteristics </vt:lpstr>
      <vt:lpstr>Chapter 3 - Types of Programming Languages</vt:lpstr>
      <vt:lpstr>Compiled Programming Languages </vt:lpstr>
      <vt:lpstr>Curly-Bracket Programming Languages </vt:lpstr>
      <vt:lpstr>Data-Oriented </vt:lpstr>
      <vt:lpstr>Embeddable</vt:lpstr>
      <vt:lpstr>Fourth-Generation</vt:lpstr>
      <vt:lpstr>Interpreted </vt:lpstr>
      <vt:lpstr>Object-Oriented</vt:lpstr>
      <vt:lpstr>Scripting </vt:lpstr>
      <vt:lpstr>XML</vt:lpstr>
      <vt:lpstr>.NET Framework</vt:lpstr>
      <vt:lpstr>Programming Tools</vt:lpstr>
      <vt:lpstr>Programming Flowcharts</vt:lpstr>
      <vt:lpstr>Programming Flowcharts</vt:lpstr>
      <vt:lpstr>Unified Modeling Language (UML)</vt:lpstr>
      <vt:lpstr>Unified Modeling Language (UML)</vt:lpstr>
      <vt:lpstr>Unified Modeling Language (UML)</vt:lpstr>
      <vt:lpstr>Chapter 4 - Programming Tools</vt:lpstr>
      <vt:lpstr>Choosing a Compiler</vt:lpstr>
      <vt:lpstr>Compilers</vt:lpstr>
      <vt:lpstr>Other Programming Tools</vt:lpstr>
      <vt:lpstr>Chapter 5 - Managing Large Projects with Software Engineering</vt:lpstr>
      <vt:lpstr>System Development Life Cycle (SDLC)</vt:lpstr>
      <vt:lpstr>System Development Life Cycle (SDLC)</vt:lpstr>
      <vt:lpstr>Rapid Application Development (RAD)</vt:lpstr>
      <vt:lpstr>Joint Application Development (JAD)</vt:lpstr>
      <vt:lpstr>Extreme Programming (EP)  (Agile Software Development)</vt:lpstr>
      <vt:lpstr>Computer Aided Software Engineering (CASE)</vt:lpstr>
      <vt:lpstr>Computer Aided Software Engineering (CASE)</vt:lpstr>
      <vt:lpstr>Session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M. Burnett</dc:creator>
  <cp:lastModifiedBy>Carl M. Burnett</cp:lastModifiedBy>
  <cp:revision>94</cp:revision>
  <dcterms:created xsi:type="dcterms:W3CDTF">2011-02-13T13:28:51Z</dcterms:created>
  <dcterms:modified xsi:type="dcterms:W3CDTF">2013-08-27T15:50:02Z</dcterms:modified>
</cp:coreProperties>
</file>